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0_5477B9A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55"/>
  </p:notesMasterIdLst>
  <p:sldIdLst>
    <p:sldId id="257" r:id="rId2"/>
    <p:sldId id="258" r:id="rId3"/>
    <p:sldId id="298" r:id="rId4"/>
    <p:sldId id="267" r:id="rId5"/>
    <p:sldId id="290" r:id="rId6"/>
    <p:sldId id="289" r:id="rId7"/>
    <p:sldId id="268" r:id="rId8"/>
    <p:sldId id="269" r:id="rId9"/>
    <p:sldId id="299" r:id="rId10"/>
    <p:sldId id="295" r:id="rId11"/>
    <p:sldId id="271" r:id="rId12"/>
    <p:sldId id="272" r:id="rId13"/>
    <p:sldId id="273" r:id="rId14"/>
    <p:sldId id="275" r:id="rId15"/>
    <p:sldId id="276" r:id="rId16"/>
    <p:sldId id="302" r:id="rId17"/>
    <p:sldId id="278" r:id="rId18"/>
    <p:sldId id="307" r:id="rId19"/>
    <p:sldId id="309" r:id="rId20"/>
    <p:sldId id="310" r:id="rId21"/>
    <p:sldId id="308" r:id="rId22"/>
    <p:sldId id="312" r:id="rId23"/>
    <p:sldId id="313" r:id="rId24"/>
    <p:sldId id="282" r:id="rId25"/>
    <p:sldId id="314" r:id="rId26"/>
    <p:sldId id="293" r:id="rId27"/>
    <p:sldId id="316" r:id="rId28"/>
    <p:sldId id="319" r:id="rId29"/>
    <p:sldId id="315" r:id="rId30"/>
    <p:sldId id="283" r:id="rId31"/>
    <p:sldId id="318" r:id="rId32"/>
    <p:sldId id="321" r:id="rId33"/>
    <p:sldId id="286" r:id="rId34"/>
    <p:sldId id="320" r:id="rId35"/>
    <p:sldId id="287" r:id="rId36"/>
    <p:sldId id="296" r:id="rId37"/>
    <p:sldId id="323" r:id="rId38"/>
    <p:sldId id="322" r:id="rId39"/>
    <p:sldId id="288" r:id="rId40"/>
    <p:sldId id="303" r:id="rId41"/>
    <p:sldId id="279" r:id="rId42"/>
    <p:sldId id="280" r:id="rId43"/>
    <p:sldId id="284" r:id="rId44"/>
    <p:sldId id="292" r:id="rId45"/>
    <p:sldId id="294" r:id="rId46"/>
    <p:sldId id="300" r:id="rId47"/>
    <p:sldId id="301" r:id="rId48"/>
    <p:sldId id="305" r:id="rId49"/>
    <p:sldId id="306" r:id="rId50"/>
    <p:sldId id="325" r:id="rId51"/>
    <p:sldId id="304" r:id="rId52"/>
    <p:sldId id="326" r:id="rId53"/>
    <p:sldId id="324" r:id="rId54"/>
  </p:sldIdLst>
  <p:sldSz cx="12192000" cy="6858000"/>
  <p:notesSz cx="6858000" cy="9144000"/>
  <p:embeddedFontLst>
    <p:embeddedFont>
      <p:font typeface="D2Coding" panose="020B0609020101020101" pitchFamily="49" charset="-127"/>
      <p:regular r:id="rId56"/>
      <p:bold r:id="rId57"/>
    </p:embeddedFont>
    <p:embeddedFont>
      <p:font typeface="Pretendard" panose="02000503000000020004" pitchFamily="2" charset="-127"/>
      <p:regular r:id="rId58"/>
      <p:bold r:id="rId59"/>
    </p:embeddedFont>
    <p:embeddedFont>
      <p:font typeface="Pretendard Black" panose="02000A03000000020004" pitchFamily="2" charset="-127"/>
      <p:bold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25" userDrawn="1">
          <p15:clr>
            <a:srgbClr val="A4A3A4"/>
          </p15:clr>
        </p15:guide>
        <p15:guide id="2" orient="horz" pos="867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pos="84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38ECC9-5886-5526-BE9A-4583D859620C}" name="Ohjoon Kwon" initials="OK" userId="8d683625cb987b8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E9912"/>
    <a:srgbClr val="FFE699"/>
    <a:srgbClr val="FFF2CC"/>
    <a:srgbClr val="B38704"/>
    <a:srgbClr val="FEB95E"/>
    <a:srgbClr val="FE970E"/>
    <a:srgbClr val="E6E5EB"/>
    <a:srgbClr val="282C34"/>
    <a:srgbClr val="61A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4DF89-5FA8-4481-A0FD-65A6975762C9}" v="86" dt="2024-05-21T02:35:22.820"/>
    <p1510:client id="{154BE7BB-2F1A-4384-9D4E-849E1D6BDE0C}" v="4" dt="2024-05-21T00:40:48.693"/>
    <p1510:client id="{19A8D31C-2136-4885-82D1-BC82D2BFC17A}" v="1529" dt="2024-05-21T15:39:27.752"/>
    <p1510:client id="{1E7F00FA-24E8-4B1E-87EE-DD663E0B8BED}" v="4" dt="2024-05-21T12:59:40.027"/>
    <p1510:client id="{22A08135-06AF-4125-B2A1-E07762470997}" v="16062" dt="2024-05-22T00:05:36.837"/>
    <p1510:client id="{33235036-DA81-447B-A627-5852C181F31D}" v="315" dt="2024-05-21T12:54:55.271"/>
    <p1510:client id="{40B68CCC-BC06-40A3-9352-DFCDBB2FDE96}" v="807" dt="2024-05-21T05:09:39.969"/>
    <p1510:client id="{4D4F7F78-28D2-458F-AC6C-6DC6234D16D2}" v="4" dt="2024-05-21T11:15:41.733"/>
    <p1510:client id="{4F9E2244-4E2F-496F-A4A6-8E5E7BD93332}" v="246" dt="2024-05-21T15:59:19.628"/>
    <p1510:client id="{5C3A7853-52BD-413F-9142-7D4D51E61F62}" v="2148" dt="2024-05-21T08:06:45.886"/>
    <p1510:client id="{69FBC9D0-BA0F-4D0C-8B94-1F20C8725C1E}" v="24" dt="2024-05-21T07:51:14.233"/>
    <p1510:client id="{6AE1DAAB-57EB-4DB6-93A8-F9DF8B90B06F}" v="95" dt="2024-05-21T06:12:06.713"/>
    <p1510:client id="{7C9A2FC8-DE97-4461-8968-AA11EC2F0AF2}" v="59" dt="2024-05-21T11:50:56.592"/>
    <p1510:client id="{806BFD46-8C5B-44BD-91E1-6CAC678926E3}" v="325" dt="2024-05-21T12:08:13.462"/>
    <p1510:client id="{8904CFC1-8F52-4BBC-8C61-29921995952E}" v="62" dt="2024-05-21T16:06:42.529"/>
    <p1510:client id="{95F59B5E-7979-4C8B-9EDE-CF1C1420FAEF}" v="1204" dt="2024-05-21T02:36:43.007"/>
    <p1510:client id="{9CAB5763-1835-44A1-A2CE-4BF1DBAA8C5A}" v="62" dt="2024-05-21T17:21:57.641"/>
    <p1510:client id="{A8363F05-6737-433C-8429-E3FF9A05F78F}" v="2" dt="2024-05-21T06:18:34.039"/>
    <p1510:client id="{BEBE1738-1C12-4499-8A13-FAB86C3BD461}" v="293" dt="2024-05-21T23:52:17.720"/>
    <p1510:client id="{C2ED3DAF-D1F9-4C9E-8760-3F9643206E40}" v="115" dt="2024-05-21T11:15:50.692"/>
    <p1510:client id="{D015C08C-87C2-43AC-A7A4-5D41BA8C49EE}" v="676" dt="2024-05-21T23:39:26.004"/>
    <p1510:client id="{D0C04482-55C3-480D-A026-A4D268247FF8}" v="83" dt="2024-05-21T06:11:05.167"/>
    <p1510:client id="{D3F054BF-22D5-403E-98F9-173643D48125}" v="2" dt="2024-05-21T14:33:00.244"/>
    <p1510:client id="{E381A11D-AE50-4994-8A23-4EFF1E500E06}" v="1481" dt="2024-05-21T05:10:01.031"/>
    <p1510:client id="{E404A165-9CCD-4501-883B-DC357573FC6B}" v="106" dt="2024-05-21T12:59:17.255"/>
    <p1510:client id="{EB2EAB1C-F577-43F6-B373-4DBF6EF30AD3}" v="61" dt="2024-05-21T12:10:57.212"/>
    <p1510:client id="{EF28B4A2-0052-4E09-A099-CF046A3D4686}" v="180" dt="2024-05-22T00:04:48.496"/>
    <p1510:client id="{EFC5EB43-0A26-490E-81A6-77CA5C3FDE79}" v="471" dt="2024-05-21T04:03:48.049"/>
    <p1510:client id="{F61D7C44-AF8A-462A-952E-9B9D4774CD56}" v="54" dt="2024-05-21T04:10:36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420" y="48"/>
      </p:cViewPr>
      <p:guideLst>
        <p:guide orient="horz" pos="3725"/>
        <p:guide orient="horz" pos="867"/>
        <p:guide pos="7151"/>
        <p:guide pos="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110_5477B9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6B808D-E981-46C4-A847-5828AEC04F15}" authorId="{3238ECC9-5886-5526-BE9A-4583D859620C}" created="2024-05-21T07:26:13.132">
    <pc:sldMkLst xmlns:pc="http://schemas.microsoft.com/office/powerpoint/2013/main/command">
      <pc:docMk/>
      <pc:sldMk cId="1417132462" sldId="272"/>
    </pc:sldMkLst>
    <p188:txBody>
      <a:bodyPr/>
      <a:lstStyle/>
      <a:p>
        <a:r>
          <a:rPr lang="ko-KR" altLang="en-US"/>
          <a:t>프로젝트 시작일 5월 10일(금)으로 통일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CDEAD-7681-41A9-95BD-E7B5CE952483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2B39-183B-4B1A-8100-8CC834435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30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2B39-183B-4B1A-8100-8CC834435F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4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DC6FC-2E44-43EB-BC52-8EC5CB4053E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1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6004-8844-4283-924A-9A8B72DAB1F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8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1EC24-3043-45F9-AD93-C1E670FE829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7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3A6C7B2-4424-E460-30EA-9D5595FA0DA4}"/>
              </a:ext>
            </a:extLst>
          </p:cNvPr>
          <p:cNvSpPr/>
          <p:nvPr userDrawn="1"/>
        </p:nvSpPr>
        <p:spPr>
          <a:xfrm>
            <a:off x="415753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>
              <a:solidFill>
                <a:prstClr val="white">
                  <a:lumMod val="7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91A1BB-7443-1770-0EC9-E233A1A8BC6F}"/>
              </a:ext>
            </a:extLst>
          </p:cNvPr>
          <p:cNvGrpSpPr/>
          <p:nvPr userDrawn="1"/>
        </p:nvGrpSpPr>
        <p:grpSpPr>
          <a:xfrm>
            <a:off x="581527" y="419993"/>
            <a:ext cx="358273" cy="6018014"/>
            <a:chOff x="581527" y="419993"/>
            <a:chExt cx="358273" cy="601801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84C00C6-F37F-DD8E-B43A-06912BD5CA92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7C8A018-4528-6328-C6E6-F08B8F279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62" y="1494240"/>
              <a:ext cx="131646" cy="1737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12">
              <a:extLst>
                <a:ext uri="{FF2B5EF4-FFF2-40B4-BE49-F238E27FC236}">
                  <a16:creationId xmlns:a16="http://schemas.microsoft.com/office/drawing/2014/main" id="{7881C775-D0A4-CA22-8D6B-F26716534F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7" y="787428"/>
              <a:ext cx="193117" cy="153620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8" name="Freeform 13">
                <a:extLst>
                  <a:ext uri="{FF2B5EF4-FFF2-40B4-BE49-F238E27FC236}">
                    <a16:creationId xmlns:a16="http://schemas.microsoft.com/office/drawing/2014/main" id="{1389BF75-472D-22CB-5A9F-2CB3725FD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4">
                <a:extLst>
                  <a:ext uri="{FF2B5EF4-FFF2-40B4-BE49-F238E27FC236}">
                    <a16:creationId xmlns:a16="http://schemas.microsoft.com/office/drawing/2014/main" id="{EA0C146C-0C48-0415-8F0B-3AA21CA0B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F855506B-63DA-610F-B7F5-F61CF3A011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397" y="4336406"/>
              <a:ext cx="105376" cy="177233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F417E370-5F1F-0419-415A-7E75F0D7D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71" y="3644382"/>
              <a:ext cx="158629" cy="138832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D959871-6196-A636-0177-F59E3E6420E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597941" y="2949079"/>
              <a:ext cx="160288" cy="142111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9FB29B2F-37E5-0B2C-5FD6-34B167FFE0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39" y="2221163"/>
              <a:ext cx="128093" cy="174724"/>
              <a:chOff x="2597" y="4163"/>
              <a:chExt cx="217" cy="296"/>
            </a:xfrm>
            <a:solidFill>
              <a:schemeClr val="bg1">
                <a:lumMod val="85000"/>
              </a:schemeClr>
            </a:solidFill>
          </p:grpSpPr>
          <p:sp>
            <p:nvSpPr>
              <p:cNvPr id="24" name="Freeform 22">
                <a:extLst>
                  <a:ext uri="{FF2B5EF4-FFF2-40B4-BE49-F238E27FC236}">
                    <a16:creationId xmlns:a16="http://schemas.microsoft.com/office/drawing/2014/main" id="{218F285F-D29F-54EC-3BDF-1267F85772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3">
                <a:extLst>
                  <a:ext uri="{FF2B5EF4-FFF2-40B4-BE49-F238E27FC236}">
                    <a16:creationId xmlns:a16="http://schemas.microsoft.com/office/drawing/2014/main" id="{DA9D52F8-4207-0AD0-1C3C-8841841E2A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AD017CDD-D96F-BF71-2A9E-A13E1AF18F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BE1A53AD-FC08-1FD6-5D9A-496CA038C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9419DDA0-F75F-CBB9-B585-E97470677E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845" y="5823027"/>
              <a:ext cx="162480" cy="186754"/>
              <a:chOff x="1039" y="1681"/>
              <a:chExt cx="1071" cy="1231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C7BEB186-88A3-2693-03CB-663D49B29F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5C32A41C-64D1-3F82-BF00-997301833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63C5D532-F3F7-A994-E9FB-386C1CA24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FEC364B8-F7AD-66F2-EA97-B235DD510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" name="Group 31">
              <a:extLst>
                <a:ext uri="{FF2B5EF4-FFF2-40B4-BE49-F238E27FC236}">
                  <a16:creationId xmlns:a16="http://schemas.microsoft.com/office/drawing/2014/main" id="{BB44B218-E533-31AD-C6B3-05BE159DC8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4443" y="5066831"/>
              <a:ext cx="167284" cy="203007"/>
              <a:chOff x="2647" y="1727"/>
              <a:chExt cx="192" cy="233"/>
            </a:xfrm>
            <a:solidFill>
              <a:schemeClr val="bg1">
                <a:lumMod val="85000"/>
              </a:schemeClr>
            </a:soli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693FE626-C511-41CE-9A7F-E7A4154AD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2152EE9E-2C23-575F-D499-62B438CE1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403" y="601624"/>
            <a:ext cx="10004396" cy="661579"/>
          </a:xfrm>
        </p:spPr>
        <p:txBody>
          <a:bodyPr anchor="ctr">
            <a:normAutofit/>
          </a:bodyPr>
          <a:lstStyle>
            <a:lvl1pPr>
              <a:defRPr sz="2400" b="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402" y="1389886"/>
            <a:ext cx="10004397" cy="4508992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A89F-0AF4-42D0-8FC1-BB42B89B5C0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4603" y="6018962"/>
            <a:ext cx="2743200" cy="365125"/>
          </a:xfrm>
        </p:spPr>
        <p:txBody>
          <a:bodyPr/>
          <a:lstStyle>
            <a:lvl1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1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6F7E-63EE-470A-BD97-FA8D3EFCAF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72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4A25-A8C0-4445-B17C-FF138C4EFDC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9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F32E-4475-4427-A43C-ACAEAD6BEC6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8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6F59-B35F-4A48-AF4D-48B89291A8C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9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906B-D540-461F-B3FD-5EF731734C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0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AD9B-2C58-4F9E-8A24-CA5EA15411C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8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2D1E-A284-4184-99B1-50606532C91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E6E5EB"/>
            </a:gs>
            <a:gs pos="70000">
              <a:srgbClr val="FEB95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396D2-D0ED-4C81-B463-27DAA640506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64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5477B9AE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7.jpeg"/><Relationship Id="rId7" Type="http://schemas.openxmlformats.org/officeDocument/2006/relationships/image" Target="../media/image4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38.jpeg"/><Relationship Id="rId9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gif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6.png"/><Relationship Id="rId7" Type="http://schemas.openxmlformats.org/officeDocument/2006/relationships/image" Target="../media/image5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80.svg"/><Relationship Id="rId5" Type="http://schemas.openxmlformats.org/officeDocument/2006/relationships/image" Target="../media/image78.png"/><Relationship Id="rId10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3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pivPp-st_o?feature=oembed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E6E5EB"/>
            </a:gs>
            <a:gs pos="50000">
              <a:srgbClr val="FEB95E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18254" y="2270998"/>
            <a:ext cx="6355492" cy="2316006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6600" i="1" kern="0">
                <a:ln w="19050">
                  <a:solidFill>
                    <a:srgbClr val="404040"/>
                  </a:solidFill>
                </a:ln>
                <a:solidFill>
                  <a:srgbClr val="FEB95E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Cig-Bee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400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탐지 로봇을 이용한 담배 꽁초 탐지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9273746" y="4587004"/>
            <a:ext cx="274965" cy="274965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+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5FE6EB-3C88-0792-667D-45B1D482D883}"/>
              </a:ext>
            </a:extLst>
          </p:cNvPr>
          <p:cNvSpPr/>
          <p:nvPr/>
        </p:nvSpPr>
        <p:spPr>
          <a:xfrm>
            <a:off x="3659659" y="4893275"/>
            <a:ext cx="4872682" cy="1410689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b="1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[Intel] </a:t>
            </a:r>
            <a:r>
              <a:rPr lang="ko-KR" altLang="en-US" sz="1400" b="1" kern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엣지</a:t>
            </a:r>
            <a:r>
              <a:rPr lang="ko-KR" altLang="en-US" sz="1400" b="1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b="1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SW </a:t>
            </a:r>
            <a:r>
              <a:rPr lang="ko-KR" altLang="en-US" sz="1400" b="1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아카데미 </a:t>
            </a:r>
            <a:r>
              <a:rPr lang="en-US" altLang="ko-KR" sz="1400" b="1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1400" b="1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</a:t>
            </a:r>
            <a:endParaRPr lang="en-US" altLang="ko-KR" sz="1400" b="1" kern="0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b="1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b="1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  </a:t>
            </a:r>
            <a:r>
              <a:rPr lang="en-US" altLang="ko-KR" b="1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STACK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권오준</a:t>
            </a:r>
            <a:r>
              <a:rPr lang="en-US" altLang="ko-KR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kern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김정대</a:t>
            </a:r>
            <a:r>
              <a:rPr lang="en-US" altLang="ko-KR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장혜원</a:t>
            </a:r>
            <a:r>
              <a:rPr lang="en-US" altLang="ko-KR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kern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차창섭</a:t>
            </a:r>
            <a:r>
              <a:rPr lang="en-US" altLang="ko-KR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kern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최재혁</a:t>
            </a:r>
          </a:p>
        </p:txBody>
      </p:sp>
      <p:pic>
        <p:nvPicPr>
          <p:cNvPr id="4" name="그림 3" descr="클립아트, 그림, 스케치, 실루엣이(가) 표시된 사진&#10;&#10;자동 생성된 설명">
            <a:extLst>
              <a:ext uri="{FF2B5EF4-FFF2-40B4-BE49-F238E27FC236}">
                <a16:creationId xmlns:a16="http://schemas.microsoft.com/office/drawing/2014/main" id="{06E9E374-B233-BED3-AA06-C944979632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3048">
            <a:off x="8746197" y="3462709"/>
            <a:ext cx="4045285" cy="4045285"/>
          </a:xfrm>
          <a:prstGeom prst="rect">
            <a:avLst/>
          </a:prstGeom>
        </p:spPr>
      </p:pic>
      <p:pic>
        <p:nvPicPr>
          <p:cNvPr id="5" name="그림 4" descr="스케치, 디자인, 미니멀리스트이(가) 표시된 사진&#10;&#10;자동 생성된 설명">
            <a:extLst>
              <a:ext uri="{FF2B5EF4-FFF2-40B4-BE49-F238E27FC236}">
                <a16:creationId xmlns:a16="http://schemas.microsoft.com/office/drawing/2014/main" id="{34FCE1DE-7F9E-45CF-7C42-A743C66645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7728" y1="65400" x2="77284" y2="62369"/>
                        <a14:foregroundMark x1="80477" y1="64673" x2="80477" y2="61924"/>
                        <a14:foregroundMark x1="76799" y1="49313" x2="77728" y2="47211"/>
                        <a14:foregroundMark x1="83589" y1="42199" x2="83468" y2="45028"/>
                        <a14:backgroundMark x1="20574" y1="60348" x2="19846" y2="60631"/>
                        <a14:backgroundMark x1="43209" y1="61641" x2="51213" y2="62449"/>
                        <a14:backgroundMark x1="51213" y1="62449" x2="42926" y2="61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41">
            <a:off x="305730" y="-851768"/>
            <a:ext cx="3457184" cy="345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14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463BF-F9A6-85B7-1EA5-594A20C1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팀 구성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CC556C-C205-6B44-F3BB-928FF4F0EAE6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계획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6" name="그림 15" descr="소년, 사람, 의류, 클립아트이(가) 표시된 사진&#10;&#10;자동 생성된 설명">
            <a:extLst>
              <a:ext uri="{FF2B5EF4-FFF2-40B4-BE49-F238E27FC236}">
                <a16:creationId xmlns:a16="http://schemas.microsoft.com/office/drawing/2014/main" id="{1AEE07ED-A007-6865-80AF-EDAF0D4AFA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33" y="2039338"/>
            <a:ext cx="2168096" cy="2168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517824-3F80-4AAA-B614-8C1312224590}"/>
              </a:ext>
            </a:extLst>
          </p:cNvPr>
          <p:cNvSpPr txBox="1"/>
          <p:nvPr/>
        </p:nvSpPr>
        <p:spPr>
          <a:xfrm>
            <a:off x="7229169" y="2488663"/>
            <a:ext cx="3140363" cy="1195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i="1" kern="0">
                <a:ln w="19050">
                  <a:solidFill>
                    <a:srgbClr val="404040"/>
                  </a:solidFill>
                </a:ln>
                <a:solidFill>
                  <a:srgbClr val="FEB95E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Cig-Bee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16C77-1E78-69F2-0B0A-191FCC4B0EEF}"/>
              </a:ext>
            </a:extLst>
          </p:cNvPr>
          <p:cNvSpPr txBox="1"/>
          <p:nvPr/>
        </p:nvSpPr>
        <p:spPr>
          <a:xfrm>
            <a:off x="2420431" y="4358824"/>
            <a:ext cx="216809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STACK(</a:t>
            </a:r>
            <a:r>
              <a:rPr lang="ko-KR" altLang="en-US" sz="2000" b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스택</a:t>
            </a:r>
            <a:r>
              <a:rPr lang="en-US" altLang="ko-KR" sz="2000" b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2000" b="1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17961-C1D1-DA44-8B2C-2CA8346E1A18}"/>
              </a:ext>
            </a:extLst>
          </p:cNvPr>
          <p:cNvSpPr txBox="1"/>
          <p:nvPr/>
        </p:nvSpPr>
        <p:spPr>
          <a:xfrm>
            <a:off x="1349402" y="5945154"/>
            <a:ext cx="8192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 구성</a:t>
            </a:r>
            <a:r>
              <a:rPr lang="en-US" altLang="ko-KR" sz="1400" b="1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 계획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소프트웨어        하드웨어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98468-1AE4-68D4-2884-7DDC1A9A4F3F}"/>
              </a:ext>
            </a:extLst>
          </p:cNvPr>
          <p:cNvSpPr txBox="1"/>
          <p:nvPr/>
        </p:nvSpPr>
        <p:spPr>
          <a:xfrm>
            <a:off x="2856279" y="1400189"/>
            <a:ext cx="129640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 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AE63C-4AEA-2D26-8A14-E3B5DF008BBC}"/>
              </a:ext>
            </a:extLst>
          </p:cNvPr>
          <p:cNvSpPr txBox="1"/>
          <p:nvPr/>
        </p:nvSpPr>
        <p:spPr>
          <a:xfrm>
            <a:off x="7725139" y="1400189"/>
            <a:ext cx="224229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4915D-52EB-66C6-6E1D-EFB5637E649A}"/>
              </a:ext>
            </a:extLst>
          </p:cNvPr>
          <p:cNvSpPr txBox="1"/>
          <p:nvPr/>
        </p:nvSpPr>
        <p:spPr>
          <a:xfrm>
            <a:off x="1375277" y="4878846"/>
            <a:ext cx="445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rgbClr val="FE99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선입 </a:t>
            </a:r>
            <a:r>
              <a:rPr lang="ko-KR" altLang="en-US" b="1" err="1">
                <a:solidFill>
                  <a:srgbClr val="FE99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후출</a:t>
            </a:r>
            <a:r>
              <a:rPr lang="en-US" altLang="ko-KR" b="1">
                <a:solidFill>
                  <a:srgbClr val="FE99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(FILO)</a:t>
            </a:r>
            <a:r>
              <a:rPr lang="en-US" altLang="ko-KR">
                <a:solidFill>
                  <a:srgbClr val="FE99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방식으로 저장되는 스택처럼 </a:t>
            </a:r>
            <a:b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 먼저 나와서 마지막에 퇴근하자는 의미이다</a:t>
            </a:r>
            <a: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3C44-C415-E3E7-23A4-9EB499FD2D77}"/>
              </a:ext>
            </a:extLst>
          </p:cNvPr>
          <p:cNvSpPr txBox="1"/>
          <p:nvPr/>
        </p:nvSpPr>
        <p:spPr>
          <a:xfrm>
            <a:off x="7346491" y="4358824"/>
            <a:ext cx="299420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Cig-Bee(</a:t>
            </a:r>
            <a:r>
              <a:rPr lang="ko-KR" altLang="en-US" sz="2000" b="1" err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시그비</a:t>
            </a:r>
            <a:r>
              <a:rPr lang="en-US" altLang="ko-KR" sz="2000" b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2000" b="1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3FB43-D319-65E5-09A3-C23C249D92B3}"/>
              </a:ext>
            </a:extLst>
          </p:cNvPr>
          <p:cNvSpPr txBox="1"/>
          <p:nvPr/>
        </p:nvSpPr>
        <p:spPr>
          <a:xfrm>
            <a:off x="6866487" y="4870147"/>
            <a:ext cx="431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>
                <a:solidFill>
                  <a:srgbClr val="FE99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담배</a:t>
            </a:r>
            <a:r>
              <a:rPr lang="en-US" altLang="ko-KR" b="1">
                <a:solidFill>
                  <a:srgbClr val="FE99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(Cigarette)</a:t>
            </a:r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ko-KR" altLang="en-US" b="1">
                <a:solidFill>
                  <a:srgbClr val="FE99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벌</a:t>
            </a:r>
            <a:r>
              <a:rPr lang="en-US" altLang="ko-KR" b="1">
                <a:solidFill>
                  <a:srgbClr val="FE99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(Bee)</a:t>
            </a:r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합친 단어로</a:t>
            </a:r>
            <a: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b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꽃을 찾아가는 벌처럼 담배 꽁초를 찾아가는</a:t>
            </a:r>
            <a: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탐지 로봇의 모습을 담았다</a:t>
            </a:r>
            <a: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4FAE6-BF96-F9DD-81A4-BC796CB3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831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463BF-F9A6-85B7-1EA5-594A20C1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팀 구성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7F837-2C65-05D2-8F8F-795D23334123}"/>
              </a:ext>
            </a:extLst>
          </p:cNvPr>
          <p:cNvSpPr txBox="1"/>
          <p:nvPr/>
        </p:nvSpPr>
        <p:spPr>
          <a:xfrm>
            <a:off x="3382987" y="1690613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404040"/>
                </a:solidFill>
                <a:highlight>
                  <a:srgbClr val="FEC57A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권오준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9BDCD-E17D-A0E0-82D0-C0A71104B850}"/>
              </a:ext>
            </a:extLst>
          </p:cNvPr>
          <p:cNvSpPr txBox="1"/>
          <p:nvPr/>
        </p:nvSpPr>
        <p:spPr>
          <a:xfrm>
            <a:off x="3382987" y="2059945"/>
            <a:ext cx="246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학습 및 최적화</a:t>
            </a: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보고서 및 발표 자료 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D168C-6C3B-8E37-2267-9A4B08AB6BE7}"/>
              </a:ext>
            </a:extLst>
          </p:cNvPr>
          <p:cNvSpPr txBox="1"/>
          <p:nvPr/>
        </p:nvSpPr>
        <p:spPr>
          <a:xfrm>
            <a:off x="7932687" y="2014122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solidFill>
                  <a:srgbClr val="404040"/>
                </a:solidFill>
                <a:highlight>
                  <a:srgbClr val="FEC57A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김정대</a:t>
            </a:r>
            <a:endParaRPr lang="ko-KR" altLang="en-US" b="1">
              <a:solidFill>
                <a:srgbClr val="404040"/>
              </a:solidFill>
              <a:highlight>
                <a:srgbClr val="FEC57A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FE910-DE3E-A70F-667F-C4BFA6481383}"/>
              </a:ext>
            </a:extLst>
          </p:cNvPr>
          <p:cNvSpPr txBox="1"/>
          <p:nvPr/>
        </p:nvSpPr>
        <p:spPr>
          <a:xfrm>
            <a:off x="7932687" y="2383454"/>
            <a:ext cx="246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하드웨어 구현</a:t>
            </a: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이동 및 탐지 기능 구현</a:t>
            </a: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 정리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5A197-D948-FAE4-6082-CA972F92B937}"/>
              </a:ext>
            </a:extLst>
          </p:cNvPr>
          <p:cNvSpPr txBox="1"/>
          <p:nvPr/>
        </p:nvSpPr>
        <p:spPr>
          <a:xfrm>
            <a:off x="3382987" y="3011807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404040"/>
                </a:solidFill>
                <a:highlight>
                  <a:srgbClr val="FEC57A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장혜원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A74B7-C8A9-D477-2D43-46700AF263F0}"/>
              </a:ext>
            </a:extLst>
          </p:cNvPr>
          <p:cNvSpPr txBox="1"/>
          <p:nvPr/>
        </p:nvSpPr>
        <p:spPr>
          <a:xfrm>
            <a:off x="3382987" y="3381139"/>
            <a:ext cx="246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학습 및 최적화</a:t>
            </a: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 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B8B7C-260B-643E-3B5D-079F49091E16}"/>
              </a:ext>
            </a:extLst>
          </p:cNvPr>
          <p:cNvSpPr txBox="1"/>
          <p:nvPr/>
        </p:nvSpPr>
        <p:spPr>
          <a:xfrm>
            <a:off x="3382987" y="4548570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>
                <a:solidFill>
                  <a:srgbClr val="404040"/>
                </a:solidFill>
                <a:highlight>
                  <a:srgbClr val="FEC57A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차창섭</a:t>
            </a:r>
            <a:endParaRPr lang="ko-KR" altLang="en-US" b="1">
              <a:solidFill>
                <a:srgbClr val="404040"/>
              </a:solidFill>
              <a:highlight>
                <a:srgbClr val="FEC57A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2C5C5-BAF1-768E-0FF8-5CD3BE117E13}"/>
              </a:ext>
            </a:extLst>
          </p:cNvPr>
          <p:cNvSpPr txBox="1"/>
          <p:nvPr/>
        </p:nvSpPr>
        <p:spPr>
          <a:xfrm>
            <a:off x="3382987" y="4917902"/>
            <a:ext cx="246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학습 및 최적화</a:t>
            </a: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 정리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D1986F-CD03-ED0B-5663-D6C8DE4C4344}"/>
              </a:ext>
            </a:extLst>
          </p:cNvPr>
          <p:cNvSpPr txBox="1"/>
          <p:nvPr/>
        </p:nvSpPr>
        <p:spPr>
          <a:xfrm>
            <a:off x="7932687" y="3956852"/>
            <a:ext cx="162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404040"/>
                </a:solidFill>
                <a:highlight>
                  <a:srgbClr val="FEC57A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최재혁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2B6B8-6040-2694-5898-3364D0151CEF}"/>
              </a:ext>
            </a:extLst>
          </p:cNvPr>
          <p:cNvSpPr txBox="1"/>
          <p:nvPr/>
        </p:nvSpPr>
        <p:spPr>
          <a:xfrm>
            <a:off x="7932687" y="4326184"/>
            <a:ext cx="246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하드웨어 구현</a:t>
            </a: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이동 및 탐지 기능 구현</a:t>
            </a: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9CC556C-C205-6B44-F3BB-928FF4F0EAE6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계획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E919FC6-E50B-B76B-A341-543038744344}"/>
              </a:ext>
            </a:extLst>
          </p:cNvPr>
          <p:cNvSpPr/>
          <p:nvPr/>
        </p:nvSpPr>
        <p:spPr>
          <a:xfrm>
            <a:off x="1920481" y="3044705"/>
            <a:ext cx="1259764" cy="1259764"/>
          </a:xfrm>
          <a:prstGeom prst="ellipse">
            <a:avLst/>
          </a:prstGeom>
          <a:noFill/>
          <a:ln>
            <a:solidFill>
              <a:srgbClr val="E6E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158917-E3DC-18C1-5EAE-6EC1A5B32A8E}"/>
              </a:ext>
            </a:extLst>
          </p:cNvPr>
          <p:cNvSpPr/>
          <p:nvPr/>
        </p:nvSpPr>
        <p:spPr>
          <a:xfrm>
            <a:off x="1920481" y="1560544"/>
            <a:ext cx="1259764" cy="1259764"/>
          </a:xfrm>
          <a:prstGeom prst="ellipse">
            <a:avLst/>
          </a:prstGeom>
          <a:noFill/>
          <a:ln>
            <a:solidFill>
              <a:srgbClr val="E6E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4EE2AF1-36B3-CCAD-EFBF-B99392BE5507}"/>
              </a:ext>
            </a:extLst>
          </p:cNvPr>
          <p:cNvSpPr/>
          <p:nvPr/>
        </p:nvSpPr>
        <p:spPr>
          <a:xfrm>
            <a:off x="1920481" y="4525770"/>
            <a:ext cx="1259764" cy="1259764"/>
          </a:xfrm>
          <a:prstGeom prst="ellipse">
            <a:avLst/>
          </a:prstGeom>
          <a:noFill/>
          <a:ln>
            <a:solidFill>
              <a:srgbClr val="E6E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D4A70F-6B0B-7ADB-8B78-D584E7A3029A}"/>
              </a:ext>
            </a:extLst>
          </p:cNvPr>
          <p:cNvSpPr/>
          <p:nvPr/>
        </p:nvSpPr>
        <p:spPr>
          <a:xfrm>
            <a:off x="6470181" y="2014122"/>
            <a:ext cx="1259764" cy="1259764"/>
          </a:xfrm>
          <a:prstGeom prst="ellipse">
            <a:avLst/>
          </a:prstGeom>
          <a:noFill/>
          <a:ln>
            <a:solidFill>
              <a:srgbClr val="E6E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559939-9AF7-382C-6933-9F59646B3B55}"/>
              </a:ext>
            </a:extLst>
          </p:cNvPr>
          <p:cNvSpPr/>
          <p:nvPr/>
        </p:nvSpPr>
        <p:spPr>
          <a:xfrm>
            <a:off x="6470181" y="3951819"/>
            <a:ext cx="1259764" cy="1259764"/>
          </a:xfrm>
          <a:prstGeom prst="ellipse">
            <a:avLst/>
          </a:prstGeom>
          <a:noFill/>
          <a:ln>
            <a:solidFill>
              <a:srgbClr val="E6E5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04C5EB-AB76-4718-790A-C5D20AABC704}"/>
              </a:ext>
            </a:extLst>
          </p:cNvPr>
          <p:cNvSpPr txBox="1"/>
          <p:nvPr/>
        </p:nvSpPr>
        <p:spPr>
          <a:xfrm>
            <a:off x="1349402" y="5945154"/>
            <a:ext cx="8192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 구성</a:t>
            </a:r>
            <a:r>
              <a:rPr lang="en-US" altLang="ko-KR" sz="1400" b="1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 계획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소프트웨어        하드웨어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074950B5-E71B-077B-1690-A3964523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" name="그림 29" descr="스케치, 그림, 클립아트, 라인 아트이(가) 표시된 사진&#10;&#10;자동 생성된 설명">
            <a:extLst>
              <a:ext uri="{FF2B5EF4-FFF2-40B4-BE49-F238E27FC236}">
                <a16:creationId xmlns:a16="http://schemas.microsoft.com/office/drawing/2014/main" id="{F95AA2B0-7AF6-382A-FA35-28412F192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95" y="1690613"/>
            <a:ext cx="1023736" cy="1023736"/>
          </a:xfrm>
          <a:prstGeom prst="ellipse">
            <a:avLst/>
          </a:prstGeom>
        </p:spPr>
      </p:pic>
      <p:pic>
        <p:nvPicPr>
          <p:cNvPr id="33" name="그림 32" descr="스케치, 그림, 라인 아트, 클립아트이(가) 표시된 사진&#10;&#10;자동 생성된 설명">
            <a:extLst>
              <a:ext uri="{FF2B5EF4-FFF2-40B4-BE49-F238E27FC236}">
                <a16:creationId xmlns:a16="http://schemas.microsoft.com/office/drawing/2014/main" id="{B5CE076E-BF28-EDFF-AB7E-EC3BCE10F5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95" y="3163568"/>
            <a:ext cx="1016571" cy="1016571"/>
          </a:xfrm>
          <a:prstGeom prst="ellipse">
            <a:avLst/>
          </a:prstGeom>
        </p:spPr>
      </p:pic>
      <p:pic>
        <p:nvPicPr>
          <p:cNvPr id="35" name="그림 34" descr="스케치, 그림, 클립아트, 라인 아트이(가) 표시된 사진&#10;&#10;자동 생성된 설명">
            <a:extLst>
              <a:ext uri="{FF2B5EF4-FFF2-40B4-BE49-F238E27FC236}">
                <a16:creationId xmlns:a16="http://schemas.microsoft.com/office/drawing/2014/main" id="{86095AE2-92AD-A248-C290-8F75D164AF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006" y="4648536"/>
            <a:ext cx="1037701" cy="1037701"/>
          </a:xfrm>
          <a:prstGeom prst="ellipse">
            <a:avLst/>
          </a:prstGeom>
        </p:spPr>
      </p:pic>
      <p:pic>
        <p:nvPicPr>
          <p:cNvPr id="37" name="그림 36" descr="스케치, 그림, 클립아트, 라인 아트이(가) 표시된 사진&#10;&#10;자동 생성된 설명">
            <a:extLst>
              <a:ext uri="{FF2B5EF4-FFF2-40B4-BE49-F238E27FC236}">
                <a16:creationId xmlns:a16="http://schemas.microsoft.com/office/drawing/2014/main" id="{CF2F30D1-E98D-0767-513A-610DB4E439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2124367"/>
            <a:ext cx="1050230" cy="1050230"/>
          </a:xfrm>
          <a:prstGeom prst="ellipse">
            <a:avLst/>
          </a:prstGeom>
        </p:spPr>
      </p:pic>
      <p:pic>
        <p:nvPicPr>
          <p:cNvPr id="39" name="그림 38" descr="스케치, 그림, 클립아트, 라인 아트이(가) 표시된 사진&#10;&#10;자동 생성된 설명">
            <a:extLst>
              <a:ext uri="{FF2B5EF4-FFF2-40B4-BE49-F238E27FC236}">
                <a16:creationId xmlns:a16="http://schemas.microsoft.com/office/drawing/2014/main" id="{EFA438A9-86EC-35AA-8FC7-3605B1F678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4082267"/>
            <a:ext cx="1059143" cy="10591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414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02D71-7EC5-A1A9-E978-01F6D10F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2.  </a:t>
            </a:r>
            <a:r>
              <a:rPr lang="ko-KR" altLang="en-US"/>
              <a:t>수행 계획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5CEFB8A-69F8-2FB9-0D77-D2113B0F10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120985"/>
              </p:ext>
            </p:extLst>
          </p:nvPr>
        </p:nvGraphicFramePr>
        <p:xfrm>
          <a:off x="1350475" y="1271030"/>
          <a:ext cx="10004412" cy="4635256"/>
        </p:xfrm>
        <a:graphic>
          <a:graphicData uri="http://schemas.openxmlformats.org/drawingml/2006/table">
            <a:tbl>
              <a:tblPr/>
              <a:tblGrid>
                <a:gridCol w="678016">
                  <a:extLst>
                    <a:ext uri="{9D8B030D-6E8A-4147-A177-3AD203B41FA5}">
                      <a16:colId xmlns:a16="http://schemas.microsoft.com/office/drawing/2014/main" val="3336614312"/>
                    </a:ext>
                  </a:extLst>
                </a:gridCol>
                <a:gridCol w="2316211">
                  <a:extLst>
                    <a:ext uri="{9D8B030D-6E8A-4147-A177-3AD203B41FA5}">
                      <a16:colId xmlns:a16="http://schemas.microsoft.com/office/drawing/2014/main" val="3224845668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3996874932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276272649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3572494279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721685843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1578313777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2902059434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3819055303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3630597681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3961886286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2854611401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1830618226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994257630"/>
                    </a:ext>
                  </a:extLst>
                </a:gridCol>
                <a:gridCol w="539245">
                  <a:extLst>
                    <a:ext uri="{9D8B030D-6E8A-4147-A177-3AD203B41FA5}">
                      <a16:colId xmlns:a16="http://schemas.microsoft.com/office/drawing/2014/main" val="4168831921"/>
                    </a:ext>
                  </a:extLst>
                </a:gridCol>
              </a:tblGrid>
              <a:tr h="21117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NO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업무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 gridSpan="13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5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월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886607"/>
                  </a:ext>
                </a:extLst>
              </a:tr>
              <a:tr h="211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10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11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12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13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14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15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16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17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18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19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20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21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22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34686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1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1">
                          <a:effectLst/>
                          <a:latin typeface="Pretendard"/>
                          <a:ea typeface="Pretendard"/>
                          <a:cs typeface="Pretendard"/>
                        </a:rPr>
                        <a:t>프로젝트 구성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630375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marL="0" indent="0" rtl="0" fontAlgn="b">
                        <a:buNone/>
                      </a:pPr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1.1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팀 구성 및 팀 빌딩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158667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1.2</a:t>
                      </a:r>
                      <a:endParaRPr lang="ko-KR" altLang="en-US"/>
                    </a:p>
                  </a:txBody>
                  <a:tcPr marL="7481" marR="7481" marT="4987" marB="4987" anchor="ctr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0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프로젝트 기획</a:t>
                      </a:r>
                      <a:endParaRPr lang="ko-KR"/>
                    </a:p>
                  </a:txBody>
                  <a:tcPr marL="7481" marR="7481" marT="4987" marB="4987" anchor="ctr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000">
                        <a:effectLst/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marL="7481" marR="7481" marT="4987" marB="4987" anchor="b">
                    <a:lnL w="12700">
                      <a:solidFill>
                        <a:srgbClr val="E6E5EB"/>
                      </a:solidFill>
                    </a:lnL>
                    <a:lnR w="12700">
                      <a:solidFill>
                        <a:srgbClr val="E6E5EB"/>
                      </a:solidFill>
                    </a:lnR>
                    <a:lnT w="12700">
                      <a:solidFill>
                        <a:srgbClr val="E6E5EB"/>
                      </a:solidFill>
                    </a:lnT>
                    <a:lnB w="12700">
                      <a:solidFill>
                        <a:srgbClr val="E6E5EB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447405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2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1">
                          <a:effectLst/>
                          <a:latin typeface="Pretendard"/>
                          <a:ea typeface="Pretendard"/>
                          <a:cs typeface="Pretendard"/>
                        </a:rPr>
                        <a:t>담배 꽁초 탐지 모델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627731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2.1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학습 데이터 수집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960469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2.2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모델 학습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774307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2.3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모델 최적화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139111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1">
                          <a:effectLst/>
                          <a:latin typeface="Pretendard"/>
                          <a:ea typeface="Pretendard"/>
                          <a:cs typeface="Pretendard"/>
                        </a:rPr>
                        <a:t>3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1">
                          <a:effectLst/>
                          <a:latin typeface="Pretendard"/>
                          <a:ea typeface="Pretendard"/>
                          <a:cs typeface="Pretendard"/>
                        </a:rPr>
                        <a:t>탐지 로봇 제작</a:t>
                      </a:r>
                      <a:endParaRPr lang="ko-KR"/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568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3.1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HW 구현  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516051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3.2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원격 주행 기능 구현 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257315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3.3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주행 데이터 수집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063386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3.4.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자율주행 구현 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74482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1">
                          <a:effectLst/>
                          <a:latin typeface="Pretendard"/>
                          <a:ea typeface="Pretendard"/>
                          <a:cs typeface="Pretendard"/>
                        </a:rPr>
                        <a:t>4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1">
                          <a:effectLst/>
                          <a:latin typeface="Pretendard"/>
                          <a:ea typeface="Pretendard"/>
                          <a:cs typeface="Pretendard"/>
                        </a:rPr>
                        <a:t>탐지 로봇에 기능 추가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89810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4.1.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자율주행과 담배 꽁초 탐지 병렬 처리 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444610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4.2.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이동 및 피드백 구현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430654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4.3.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테스트 및 수정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23587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1">
                          <a:effectLst/>
                          <a:latin typeface="Pretendard"/>
                          <a:ea typeface="Pretendard"/>
                          <a:cs typeface="Pretendard"/>
                        </a:rPr>
                        <a:t>5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1">
                          <a:effectLst/>
                          <a:latin typeface="Pretendard"/>
                          <a:ea typeface="Pretendard"/>
                          <a:cs typeface="Pretendard"/>
                        </a:rPr>
                        <a:t>보고서 작성 및 종료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47936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5.1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보고서 작성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363378"/>
                  </a:ext>
                </a:extLst>
              </a:tr>
              <a:tr h="22173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5.2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>
                          <a:effectLst/>
                          <a:latin typeface="Pretendard"/>
                          <a:ea typeface="Pretendard"/>
                          <a:cs typeface="Pretendard"/>
                        </a:rPr>
                        <a:t>발표</a:t>
                      </a:r>
                    </a:p>
                  </a:txBody>
                  <a:tcPr marL="7481" marR="7481" marT="4987" marB="4987" anchor="ctr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7481" marR="7481" marT="4987" marB="4987" anchor="b">
                    <a:lnL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5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9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659100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59F60CB5-FB94-62E7-BB46-3069E148AB52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계획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E18B-1D60-6DAA-A9A8-7FA3B27472ED}"/>
              </a:ext>
            </a:extLst>
          </p:cNvPr>
          <p:cNvSpPr txBox="1"/>
          <p:nvPr/>
        </p:nvSpPr>
        <p:spPr>
          <a:xfrm>
            <a:off x="1349402" y="5945154"/>
            <a:ext cx="8192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 구성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 계획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소프트웨어        하드웨어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6EC9B3-99B6-F2E0-8644-23A925EB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324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AD9A4-4660-89C1-177E-9768DD78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3.  </a:t>
            </a:r>
            <a:r>
              <a:rPr lang="ko-KR" altLang="en-US"/>
              <a:t>개발 환경 </a:t>
            </a:r>
            <a:r>
              <a:rPr lang="en-US" altLang="ko-KR"/>
              <a:t>- </a:t>
            </a:r>
            <a:r>
              <a:rPr lang="ko-KR" altLang="en-US"/>
              <a:t>소프트웨어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32A6CA2A-0802-DE84-C04E-87916F9A0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750" y="3337391"/>
            <a:ext cx="2405736" cy="673606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09C45086-15A5-4D80-7AAF-F805E3EBC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8894" y="3191223"/>
            <a:ext cx="2640269" cy="447503"/>
          </a:xfrm>
          <a:prstGeom prst="rect">
            <a:avLst/>
          </a:prstGeom>
        </p:spPr>
      </p:pic>
      <p:pic>
        <p:nvPicPr>
          <p:cNvPr id="15" name="그림 14" descr="그래픽, 클립아트, 상징, 원이(가) 표시된 사진&#10;&#10;자동 생성된 설명">
            <a:extLst>
              <a:ext uri="{FF2B5EF4-FFF2-40B4-BE49-F238E27FC236}">
                <a16:creationId xmlns:a16="http://schemas.microsoft.com/office/drawing/2014/main" id="{7CC1D80D-7C00-C989-34EF-8B633F93A3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17" y="4200537"/>
            <a:ext cx="1005344" cy="1330602"/>
          </a:xfrm>
          <a:prstGeom prst="rect">
            <a:avLst/>
          </a:prstGeom>
        </p:spPr>
      </p:pic>
      <p:pic>
        <p:nvPicPr>
          <p:cNvPr id="17" name="그림 16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8B102463-185F-1973-824F-D3404A66D2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83" y="2035303"/>
            <a:ext cx="3315071" cy="1112548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0ADA7BC-BA7B-6270-DDF4-8B2AA6949741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계획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 descr="상징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48F7E4DC-FAD5-B952-C969-8D433D0599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736" y="2396074"/>
            <a:ext cx="830617" cy="830617"/>
          </a:xfrm>
          <a:prstGeom prst="rect">
            <a:avLst/>
          </a:prstGeom>
        </p:spPr>
      </p:pic>
      <p:pic>
        <p:nvPicPr>
          <p:cNvPr id="9" name="그림 8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B688E6D-7682-F3C5-E669-809312F4BA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778" y="3526431"/>
            <a:ext cx="1900532" cy="360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A3CD04-518E-F142-2841-ED565F7B9D14}"/>
              </a:ext>
            </a:extLst>
          </p:cNvPr>
          <p:cNvSpPr txBox="1"/>
          <p:nvPr/>
        </p:nvSpPr>
        <p:spPr>
          <a:xfrm>
            <a:off x="5324518" y="1490961"/>
            <a:ext cx="204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학습 및 탐지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0E8D5-4BF2-8034-FDCB-41BAB608C540}"/>
              </a:ext>
            </a:extLst>
          </p:cNvPr>
          <p:cNvSpPr txBox="1"/>
          <p:nvPr/>
        </p:nvSpPr>
        <p:spPr>
          <a:xfrm>
            <a:off x="8733944" y="1490961"/>
            <a:ext cx="204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협업 도구</a:t>
            </a: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8C7F92E-9B93-C71C-1E08-BBA5F821D8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77284" y="4044392"/>
            <a:ext cx="852093" cy="85209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69F4D8E3-96FD-E9EC-2013-2AB28F611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62800" y="3977702"/>
            <a:ext cx="846008" cy="980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98DC1-F492-BF69-488B-AC7CB7EECBCD}"/>
              </a:ext>
            </a:extLst>
          </p:cNvPr>
          <p:cNvSpPr txBox="1"/>
          <p:nvPr/>
        </p:nvSpPr>
        <p:spPr>
          <a:xfrm>
            <a:off x="1915092" y="1490961"/>
            <a:ext cx="204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도구</a:t>
            </a:r>
          </a:p>
        </p:txBody>
      </p:sp>
      <p:pic>
        <p:nvPicPr>
          <p:cNvPr id="21" name="그림 20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5458A2B3-DE37-16B6-E159-DA990F0F4E6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15" y="2281916"/>
            <a:ext cx="2339555" cy="790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E1463-16A0-35B5-9787-9482EDF97F4E}"/>
              </a:ext>
            </a:extLst>
          </p:cNvPr>
          <p:cNvSpPr txBox="1"/>
          <p:nvPr/>
        </p:nvSpPr>
        <p:spPr>
          <a:xfrm>
            <a:off x="1349402" y="5945154"/>
            <a:ext cx="8192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 구성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 계획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소프트웨어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하드웨어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5F63DBC-A1B7-D3C9-B4B0-C6D7412F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692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F54B4-0ABA-3992-FB98-C52F888F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4.  </a:t>
            </a:r>
            <a:r>
              <a:rPr lang="ko-KR" altLang="en-US"/>
              <a:t>개발 환경 </a:t>
            </a:r>
            <a:r>
              <a:rPr lang="en-US" altLang="ko-KR"/>
              <a:t>- </a:t>
            </a:r>
            <a:r>
              <a:rPr lang="ko-KR" altLang="en-US"/>
              <a:t>하드웨어</a:t>
            </a:r>
          </a:p>
        </p:txBody>
      </p:sp>
      <p:pic>
        <p:nvPicPr>
          <p:cNvPr id="5" name="그림 4" descr="카메라이(가) 표시된 사진&#10;&#10;자동 생성된 설명">
            <a:extLst>
              <a:ext uri="{FF2B5EF4-FFF2-40B4-BE49-F238E27FC236}">
                <a16:creationId xmlns:a16="http://schemas.microsoft.com/office/drawing/2014/main" id="{63BB7347-E4CD-77C8-3D8F-6B55E1D797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037">
            <a:off x="7727438" y="2027700"/>
            <a:ext cx="2926996" cy="2802598"/>
          </a:xfrm>
          <a:prstGeom prst="rect">
            <a:avLst/>
          </a:prstGeom>
        </p:spPr>
      </p:pic>
      <p:pic>
        <p:nvPicPr>
          <p:cNvPr id="7" name="그림 6" descr="바퀴, 타이어, 자동차 부품, 육상 차량이(가) 표시된 사진&#10;&#10;자동 생성된 설명">
            <a:extLst>
              <a:ext uri="{FF2B5EF4-FFF2-40B4-BE49-F238E27FC236}">
                <a16:creationId xmlns:a16="http://schemas.microsoft.com/office/drawing/2014/main" id="{CAFD3C0C-87BA-06B5-4151-894410BCB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3693">
            <a:off x="5102915" y="1815452"/>
            <a:ext cx="3046195" cy="3014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690CF-320F-A332-8217-F0EB9CA0A73E}"/>
              </a:ext>
            </a:extLst>
          </p:cNvPr>
          <p:cNvSpPr txBox="1"/>
          <p:nvPr/>
        </p:nvSpPr>
        <p:spPr>
          <a:xfrm>
            <a:off x="1892853" y="2268107"/>
            <a:ext cx="28639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Raspberry Pi 5 8GB</a:t>
            </a:r>
          </a:p>
          <a:p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err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웹캠</a:t>
            </a:r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2</a:t>
            </a:r>
            <a:b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6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라인 추적용</a:t>
            </a:r>
            <a:r>
              <a:rPr lang="en-US" altLang="ko-KR" sz="16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6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담배 꽁초 탐지용</a:t>
            </a:r>
            <a:r>
              <a:rPr lang="en-US" altLang="ko-KR" sz="16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L298N</a:t>
            </a:r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모터 드라이버</a:t>
            </a: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DC </a:t>
            </a:r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모터 </a:t>
            </a:r>
            <a: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6V </a:t>
            </a:r>
            <a:r>
              <a:rPr lang="ko-KR" altLang="en-US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전원</a:t>
            </a:r>
            <a:endParaRPr lang="en-US" altLang="ko-KR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8CD5BD7-ABAA-336A-3884-A41D1CE5A19C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계획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AB6A0-EAE2-19A5-0D9D-5098989437DD}"/>
              </a:ext>
            </a:extLst>
          </p:cNvPr>
          <p:cNvSpPr txBox="1"/>
          <p:nvPr/>
        </p:nvSpPr>
        <p:spPr>
          <a:xfrm>
            <a:off x="9716655" y="1700167"/>
            <a:ext cx="135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라인 추적용 </a:t>
            </a:r>
            <a:r>
              <a:rPr lang="ko-KR" altLang="en-US" sz="1400" err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웹캠</a:t>
            </a:r>
            <a:endParaRPr lang="ko-KR" altLang="en-US" sz="140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55E59-9F57-C682-746B-561C8BF8FA2D}"/>
              </a:ext>
            </a:extLst>
          </p:cNvPr>
          <p:cNvSpPr txBox="1"/>
          <p:nvPr/>
        </p:nvSpPr>
        <p:spPr>
          <a:xfrm>
            <a:off x="9716655" y="2873185"/>
            <a:ext cx="135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 탐지용 </a:t>
            </a:r>
            <a:r>
              <a:rPr lang="ko-KR" altLang="en-US" sz="1400" err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웹캠</a:t>
            </a:r>
            <a:endParaRPr lang="ko-KR" altLang="en-US" sz="140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A89B44-6919-7DC5-F48A-67649C964CFD}"/>
              </a:ext>
            </a:extLst>
          </p:cNvPr>
          <p:cNvCxnSpPr/>
          <p:nvPr/>
        </p:nvCxnSpPr>
        <p:spPr>
          <a:xfrm flipH="1">
            <a:off x="9633527" y="3180962"/>
            <a:ext cx="761855" cy="532056"/>
          </a:xfrm>
          <a:prstGeom prst="straightConnector1">
            <a:avLst/>
          </a:prstGeom>
          <a:ln w="28575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011FCD-D4D0-EABB-A639-2D86CF25DF64}"/>
              </a:ext>
            </a:extLst>
          </p:cNvPr>
          <p:cNvCxnSpPr/>
          <p:nvPr/>
        </p:nvCxnSpPr>
        <p:spPr>
          <a:xfrm flipH="1">
            <a:off x="9559636" y="2007944"/>
            <a:ext cx="835746" cy="260163"/>
          </a:xfrm>
          <a:prstGeom prst="straightConnector1">
            <a:avLst/>
          </a:prstGeom>
          <a:ln w="28575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1995EE-8229-0EEE-61A4-A2375E2F49A4}"/>
              </a:ext>
            </a:extLst>
          </p:cNvPr>
          <p:cNvSpPr txBox="1"/>
          <p:nvPr/>
        </p:nvSpPr>
        <p:spPr>
          <a:xfrm>
            <a:off x="5919430" y="4897668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Raspberry Pi 5</a:t>
            </a:r>
            <a:endParaRPr lang="ko-KR" altLang="en-US" sz="140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0146B59-B69C-895A-6809-66EB6BE1B513}"/>
              </a:ext>
            </a:extLst>
          </p:cNvPr>
          <p:cNvCxnSpPr>
            <a:stCxn id="7" idx="2"/>
          </p:cNvCxnSpPr>
          <p:nvPr/>
        </p:nvCxnSpPr>
        <p:spPr>
          <a:xfrm flipV="1">
            <a:off x="6694522" y="3953164"/>
            <a:ext cx="269696" cy="875276"/>
          </a:xfrm>
          <a:prstGeom prst="straightConnector1">
            <a:avLst/>
          </a:prstGeom>
          <a:ln w="28575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52407F-B65A-D65A-5626-95210CEDD4EA}"/>
              </a:ext>
            </a:extLst>
          </p:cNvPr>
          <p:cNvSpPr/>
          <p:nvPr/>
        </p:nvSpPr>
        <p:spPr>
          <a:xfrm>
            <a:off x="1417598" y="2250428"/>
            <a:ext cx="414125" cy="414125"/>
          </a:xfrm>
          <a:prstGeom prst="roundRect">
            <a:avLst/>
          </a:prstGeom>
          <a:solidFill>
            <a:srgbClr val="FE99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1</a:t>
            </a:r>
            <a:endParaRPr lang="ko-KR" altLang="en-US" sz="1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4C5C4D-7545-5C1A-94F5-C22E7A5FCE47}"/>
              </a:ext>
            </a:extLst>
          </p:cNvPr>
          <p:cNvSpPr/>
          <p:nvPr/>
        </p:nvSpPr>
        <p:spPr>
          <a:xfrm>
            <a:off x="1417598" y="2793180"/>
            <a:ext cx="414125" cy="414125"/>
          </a:xfrm>
          <a:prstGeom prst="roundRect">
            <a:avLst/>
          </a:prstGeom>
          <a:solidFill>
            <a:srgbClr val="FE99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2</a:t>
            </a:r>
            <a:endParaRPr lang="ko-KR" altLang="en-US" sz="1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E8313D-108C-4A1B-6F6D-625BA2A9A98F}"/>
              </a:ext>
            </a:extLst>
          </p:cNvPr>
          <p:cNvSpPr/>
          <p:nvPr/>
        </p:nvSpPr>
        <p:spPr>
          <a:xfrm>
            <a:off x="1417598" y="3596390"/>
            <a:ext cx="414125" cy="414125"/>
          </a:xfrm>
          <a:prstGeom prst="roundRect">
            <a:avLst/>
          </a:prstGeom>
          <a:solidFill>
            <a:srgbClr val="FE99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3</a:t>
            </a:r>
            <a:endParaRPr lang="ko-KR" altLang="en-US" sz="1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6750D4-326D-38EE-69DC-BACD21B42B39}"/>
              </a:ext>
            </a:extLst>
          </p:cNvPr>
          <p:cNvSpPr/>
          <p:nvPr/>
        </p:nvSpPr>
        <p:spPr>
          <a:xfrm>
            <a:off x="1417598" y="4136439"/>
            <a:ext cx="414125" cy="414125"/>
          </a:xfrm>
          <a:prstGeom prst="roundRect">
            <a:avLst/>
          </a:prstGeom>
          <a:solidFill>
            <a:srgbClr val="FE99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4</a:t>
            </a:r>
            <a:endParaRPr lang="ko-KR" altLang="en-US" sz="1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D87B7DC-0EA6-D771-8B27-2E1FEA7B049F}"/>
              </a:ext>
            </a:extLst>
          </p:cNvPr>
          <p:cNvSpPr/>
          <p:nvPr/>
        </p:nvSpPr>
        <p:spPr>
          <a:xfrm>
            <a:off x="1417598" y="4681634"/>
            <a:ext cx="414125" cy="414125"/>
          </a:xfrm>
          <a:prstGeom prst="roundRect">
            <a:avLst/>
          </a:prstGeom>
          <a:solidFill>
            <a:srgbClr val="FE99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5</a:t>
            </a:r>
            <a:endParaRPr lang="ko-KR" altLang="en-US" sz="1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985D1-73FB-CBE9-4384-4A17AA21EA9C}"/>
              </a:ext>
            </a:extLst>
          </p:cNvPr>
          <p:cNvSpPr txBox="1"/>
          <p:nvPr/>
        </p:nvSpPr>
        <p:spPr>
          <a:xfrm>
            <a:off x="1349402" y="5945154"/>
            <a:ext cx="8192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 구성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 계획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소프트웨어        </a:t>
            </a:r>
            <a:r>
              <a:rPr lang="ko-KR" altLang="en-US" sz="1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하드웨어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23FD3FD-D47C-23B0-5E74-21E63321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1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  <a:latin typeface="Pretendard Black"/>
                <a:ea typeface="Pretendard Black"/>
                <a:cs typeface="Pretendard Black"/>
              </a:rPr>
              <a:t>5.  </a:t>
            </a:r>
            <a:r>
              <a:rPr lang="en-US" altLang="ko-KR">
                <a:latin typeface="Pretendard Black"/>
                <a:ea typeface="Pretendard Black"/>
                <a:cs typeface="Pretendard Black"/>
              </a:rPr>
              <a:t>Flow Chart</a:t>
            </a:r>
            <a:endParaRPr lang="ko-KR" altLang="en-US">
              <a:latin typeface="Pretendard Black"/>
              <a:ea typeface="Pretendard Black"/>
              <a:cs typeface="Pretendard Black"/>
            </a:endParaRPr>
          </a:p>
        </p:txBody>
      </p:sp>
      <p:pic>
        <p:nvPicPr>
          <p:cNvPr id="12" name="내용 개체 틀 11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2002670A-7050-9FC2-C3E3-D30F3C7D0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77" y="1360170"/>
            <a:ext cx="6712247" cy="4508500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DFD53C3-977E-D3BE-67E7-ECA6F994A9AC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  </a:t>
            </a:r>
            <a:r>
              <a:rPr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계획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5A4C5F-71DB-E5ED-999B-0232E34C1D97}"/>
              </a:ext>
            </a:extLst>
          </p:cNvPr>
          <p:cNvSpPr/>
          <p:nvPr/>
        </p:nvSpPr>
        <p:spPr>
          <a:xfrm>
            <a:off x="1843236" y="1374265"/>
            <a:ext cx="8756938" cy="4539173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17C99E-3D06-313C-2C6B-564B6630C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28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F1ADC-7229-E4DB-2165-EC38356E604A}"/>
              </a:ext>
            </a:extLst>
          </p:cNvPr>
          <p:cNvSpPr txBox="1"/>
          <p:nvPr/>
        </p:nvSpPr>
        <p:spPr>
          <a:xfrm>
            <a:off x="1847210" y="3429000"/>
            <a:ext cx="4197649" cy="22445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solidFill>
                  <a:srgbClr val="FE970E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ko-KR" altLang="en-US" sz="2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endParaRPr lang="en-US" altLang="ko-KR" sz="2400" b="1">
              <a:solidFill>
                <a:srgbClr val="7F7F7F"/>
              </a:solidFill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>
                <a:solidFill>
                  <a:srgbClr val="FE9912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ko-KR" altLang="en-US" sz="2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꽁초 탐지 모델 제작</a:t>
            </a:r>
            <a:endParaRPr lang="en-US" altLang="ko-KR" sz="2400" b="1">
              <a:solidFill>
                <a:srgbClr val="7F7F7F"/>
              </a:solidFill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>
                <a:solidFill>
                  <a:srgbClr val="FE9912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ko-KR" altLang="en-US" sz="2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endParaRPr lang="en-US" altLang="ko-KR" sz="2400" b="1">
              <a:solidFill>
                <a:srgbClr val="7F7F7F"/>
              </a:solidFill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solidFill>
                  <a:srgbClr val="FE9912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ko-KR" altLang="en-US" sz="2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자율주행 </a:t>
            </a:r>
            <a:r>
              <a:rPr lang="ko-KR" altLang="en-US" sz="2400" b="1">
                <a:solidFill>
                  <a:schemeClr val="bg2">
                    <a:lumMod val="50000"/>
                  </a:schemeClr>
                </a:solidFill>
                <a:latin typeface="Pretendard"/>
                <a:ea typeface="Pretendard"/>
                <a:cs typeface="Pretendard"/>
              </a:rPr>
              <a:t>구</a:t>
            </a:r>
            <a:r>
              <a:rPr lang="ko-KR" altLang="en-US" sz="2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현</a:t>
            </a:r>
            <a:endParaRPr lang="en-US" altLang="ko-KR" sz="2400" b="1">
              <a:solidFill>
                <a:srgbClr val="7F7F7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93BF3-85D9-D52B-EC13-359D7CC0FF01}"/>
              </a:ext>
            </a:extLst>
          </p:cNvPr>
          <p:cNvSpPr txBox="1"/>
          <p:nvPr/>
        </p:nvSpPr>
        <p:spPr>
          <a:xfrm>
            <a:off x="5684827" y="3429000"/>
            <a:ext cx="4248790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2400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탐지 기능 추가</a:t>
            </a:r>
            <a:endParaRPr lang="en-US" altLang="ko-KR" sz="2400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2400" b="1">
                <a:solidFill>
                  <a:srgbClr val="FE99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통합 테스트</a:t>
            </a:r>
            <a:endParaRPr lang="en-US" altLang="ko-KR" sz="2400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8A722-4364-FCB5-8D48-A694F6E2E13E}"/>
              </a:ext>
            </a:extLst>
          </p:cNvPr>
          <p:cNvSpPr txBox="1"/>
          <p:nvPr/>
        </p:nvSpPr>
        <p:spPr>
          <a:xfrm>
            <a:off x="1343025" y="1922384"/>
            <a:ext cx="7984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</a:t>
            </a:r>
            <a:r>
              <a:rPr lang="en-US" altLang="ko-KR" sz="6000">
                <a:solidFill>
                  <a:srgbClr val="FE991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3</a:t>
            </a:r>
            <a:r>
              <a:rPr lang="en-US" altLang="ko-KR" sz="6000">
                <a:solidFill>
                  <a:srgbClr val="40404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 </a:t>
            </a:r>
            <a:r>
              <a:rPr lang="ko-KR" altLang="en-US" sz="6000">
                <a:solidFill>
                  <a:srgbClr val="40404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프로젝트 수행 과정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E83F80-982A-FD15-7DDA-F7C7EB3D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30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학습 데이터 셋 구축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21523DFF-ED16-A0C1-4453-3B36AF64CA6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61A5A-05B1-47A1-B8C1-9328F573F94F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ea typeface="+mn-lt"/>
                <a:cs typeface="+mn-lt"/>
              </a:rPr>
              <a:t>자율주행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0021C2C-B7FF-400D-F9CA-BAC6389C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12B3AB7-7DA5-50FB-2198-683960C3D188}"/>
              </a:ext>
            </a:extLst>
          </p:cNvPr>
          <p:cNvSpPr/>
          <p:nvPr/>
        </p:nvSpPr>
        <p:spPr>
          <a:xfrm>
            <a:off x="1584960" y="2032000"/>
            <a:ext cx="1889760" cy="18897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sz="2000" b="1" baseline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데이터</a:t>
            </a:r>
            <a:r>
              <a:rPr lang="ko-KR" altLang="en-US" sz="2000" b="1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 </a:t>
            </a:r>
            <a:br>
              <a:rPr lang="ko-KR" altLang="en-US" sz="2000" b="1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</a:br>
            <a:r>
              <a:rPr lang="ko-KR" sz="2000" b="1" baseline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수집하기</a:t>
            </a:r>
            <a:endParaRPr lang="ko-KR" altLang="en-US"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9E7A241-F1EE-CB81-334A-BBCC8A0EC1DC}"/>
              </a:ext>
            </a:extLst>
          </p:cNvPr>
          <p:cNvSpPr/>
          <p:nvPr/>
        </p:nvSpPr>
        <p:spPr>
          <a:xfrm>
            <a:off x="3996266" y="2031999"/>
            <a:ext cx="1889760" cy="188976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ko-KR" sz="2000" b="1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데이터</a:t>
            </a:r>
            <a:br>
              <a:rPr lang="ko-KR" sz="2000" b="1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</a:br>
            <a:r>
              <a:rPr lang="ko-KR" sz="2000" b="1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클렌징</a:t>
            </a:r>
            <a:endParaRPr lang="ko-KR" altLang="en-US"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9B3F7B9-91EE-65B7-68B7-775C9539EF0D}"/>
              </a:ext>
            </a:extLst>
          </p:cNvPr>
          <p:cNvSpPr/>
          <p:nvPr/>
        </p:nvSpPr>
        <p:spPr>
          <a:xfrm>
            <a:off x="6407573" y="1971039"/>
            <a:ext cx="1889760" cy="1889760"/>
          </a:xfrm>
          <a:prstGeom prst="ellipse">
            <a:avLst/>
          </a:prstGeom>
          <a:solidFill>
            <a:schemeClr val="accent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데이터</a:t>
            </a:r>
          </a:p>
          <a:p>
            <a:pPr algn="ctr">
              <a:lnSpc>
                <a:spcPct val="150000"/>
              </a:lnSpc>
            </a:pPr>
            <a:r>
              <a:rPr lang="en-US" sz="2000" b="1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annotation</a:t>
            </a:r>
            <a:endParaRPr lang="ko-KR" altLang="en-US" sz="2000" b="1">
              <a:solidFill>
                <a:srgbClr val="40404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7EDBA6-77BB-36AA-108F-7167308537E8}"/>
              </a:ext>
            </a:extLst>
          </p:cNvPr>
          <p:cNvSpPr/>
          <p:nvPr/>
        </p:nvSpPr>
        <p:spPr>
          <a:xfrm>
            <a:off x="8818879" y="1971038"/>
            <a:ext cx="1889760" cy="188976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baseline="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데이터</a:t>
            </a:r>
            <a:br>
              <a:rPr lang="ko-KR" altLang="en-US" sz="2000" b="1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</a:br>
            <a:r>
              <a:rPr lang="ko-KR" sz="2000" b="1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라벨 부여</a:t>
            </a:r>
            <a:endParaRPr lang="ko-KR" altLang="en-US" sz="20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8806A036-3EEF-CA56-EAFB-CF3BDE8FACEC}"/>
              </a:ext>
            </a:extLst>
          </p:cNvPr>
          <p:cNvSpPr/>
          <p:nvPr/>
        </p:nvSpPr>
        <p:spPr>
          <a:xfrm rot="5280000">
            <a:off x="5943600" y="2854960"/>
            <a:ext cx="467360" cy="243840"/>
          </a:xfrm>
          <a:prstGeom prst="triangl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B44E11D5-ECB2-BB3E-62A0-EC888B9DD64B}"/>
              </a:ext>
            </a:extLst>
          </p:cNvPr>
          <p:cNvSpPr/>
          <p:nvPr/>
        </p:nvSpPr>
        <p:spPr>
          <a:xfrm rot="5280000">
            <a:off x="8351520" y="2793999"/>
            <a:ext cx="467360" cy="243840"/>
          </a:xfrm>
          <a:prstGeom prst="triangl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1A52249-C095-F18F-C7D8-574FE1B82D5F}"/>
              </a:ext>
            </a:extLst>
          </p:cNvPr>
          <p:cNvSpPr/>
          <p:nvPr/>
        </p:nvSpPr>
        <p:spPr>
          <a:xfrm rot="5280000">
            <a:off x="3556000" y="2854959"/>
            <a:ext cx="467360" cy="243840"/>
          </a:xfrm>
          <a:prstGeom prst="triangl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C04CD-CDE6-FDD2-6D33-D7BEC491FB2E}"/>
              </a:ext>
            </a:extLst>
          </p:cNvPr>
          <p:cNvSpPr txBox="1"/>
          <p:nvPr/>
        </p:nvSpPr>
        <p:spPr>
          <a:xfrm>
            <a:off x="1534160" y="4277360"/>
            <a:ext cx="19913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>
                <a:latin typeface="Pretendard"/>
                <a:ea typeface="Pretendard"/>
                <a:cs typeface="Pretendard"/>
              </a:rPr>
              <a:t>학습에 이용할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공개 </a:t>
            </a:r>
            <a:br>
              <a:rPr lang="ko-KR" altLang="en-US" sz="1600">
                <a:latin typeface="Pretendard"/>
                <a:ea typeface="Pretendard"/>
                <a:cs typeface="Pretendard"/>
              </a:rPr>
            </a:br>
            <a:r>
              <a:rPr lang="ko-KR" altLang="en-US" sz="1600">
                <a:latin typeface="Pretendard"/>
                <a:ea typeface="Pretendard"/>
                <a:cs typeface="Pretendard"/>
              </a:rPr>
              <a:t>데이터셋 </a:t>
            </a:r>
            <a:r>
              <a:rPr lang="ko-KR" sz="1600">
                <a:latin typeface="Pretendard"/>
                <a:ea typeface="Pretendard"/>
                <a:cs typeface="Pretendard"/>
              </a:rPr>
              <a:t> 수집하기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​</a:t>
            </a:r>
            <a:endParaRPr lang="ko-KR" altLang="en-US" sz="1600"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94CB8-3D05-A09A-CC8A-72E522CA1561}"/>
              </a:ext>
            </a:extLst>
          </p:cNvPr>
          <p:cNvSpPr txBox="1"/>
          <p:nvPr/>
        </p:nvSpPr>
        <p:spPr>
          <a:xfrm>
            <a:off x="3992880" y="4277360"/>
            <a:ext cx="19913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>
                <a:latin typeface="Pretendard"/>
                <a:ea typeface="Pretendard"/>
                <a:cs typeface="Pretendard"/>
              </a:rPr>
              <a:t>학습에 이용할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공개</a:t>
            </a:r>
            <a:br>
              <a:rPr lang="ko-KR" altLang="en-US" sz="1600">
                <a:latin typeface="Pretendard"/>
                <a:ea typeface="Pretendard"/>
                <a:cs typeface="Pretendard"/>
              </a:rPr>
            </a:br>
            <a:r>
              <a:rPr lang="ko-KR" altLang="en-US" sz="1600">
                <a:latin typeface="Pretendard"/>
                <a:ea typeface="Pretendard"/>
                <a:cs typeface="Pretendard"/>
              </a:rPr>
              <a:t>데이터셋 </a:t>
            </a:r>
            <a:r>
              <a:rPr lang="ko-KR" sz="1600">
                <a:latin typeface="Pretendard"/>
                <a:ea typeface="Pretendard"/>
                <a:cs typeface="Pretendard"/>
              </a:rPr>
              <a:t> 수집하기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​</a:t>
            </a:r>
            <a:endParaRPr lang="ko-KR" altLang="en-US" sz="1600">
              <a:latin typeface="Pretendard"/>
              <a:ea typeface="Pretendard"/>
              <a:cs typeface="Pretendar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52AE3-C7DD-8B94-C9B4-B39E3D27CE43}"/>
              </a:ext>
            </a:extLst>
          </p:cNvPr>
          <p:cNvSpPr txBox="1"/>
          <p:nvPr/>
        </p:nvSpPr>
        <p:spPr>
          <a:xfrm>
            <a:off x="6410959" y="4277360"/>
            <a:ext cx="19913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추가 수집된 데이터</a:t>
            </a:r>
            <a:endParaRPr lang="ko-KR" altLang="en-US" sz="1600">
              <a:solidFill>
                <a:srgbClr val="000000"/>
              </a:solidFill>
              <a:ea typeface="+mn-lt"/>
              <a:cs typeface="Pretendard"/>
            </a:endParaRPr>
          </a:p>
          <a:p>
            <a:pPr algn="ctr"/>
            <a:r>
              <a:rPr lang="en-US" sz="1600">
                <a:solidFill>
                  <a:srgbClr val="404040"/>
                </a:solidFill>
                <a:ea typeface="+mn-lt"/>
                <a:cs typeface="Pretendard"/>
              </a:rPr>
              <a:t>annotation </a:t>
            </a:r>
            <a:r>
              <a:rPr lang="ko-KR" sz="1600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작업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715D9-2D35-72E8-0F5C-9D3ECBC836C0}"/>
              </a:ext>
            </a:extLst>
          </p:cNvPr>
          <p:cNvSpPr txBox="1"/>
          <p:nvPr/>
        </p:nvSpPr>
        <p:spPr>
          <a:xfrm>
            <a:off x="8818878" y="4277360"/>
            <a:ext cx="199136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이미지</a:t>
            </a:r>
            <a:r>
              <a:rPr lang="en-US" altLang="ko-KR" sz="16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6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분류</a:t>
            </a:r>
            <a:r>
              <a:rPr lang="en-US" altLang="ko-KR" sz="16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6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후</a:t>
            </a:r>
            <a:r>
              <a:rPr lang="en-US" altLang="ko-KR" sz="16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br>
              <a:rPr lang="en-US" altLang="ko-KR" sz="16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</a:br>
            <a:r>
              <a:rPr lang="ko-KR" altLang="en-US" sz="16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데이터 라벨</a:t>
            </a:r>
            <a:r>
              <a:rPr lang="en-US" altLang="ko-KR" sz="16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6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부여</a:t>
            </a:r>
            <a:endParaRPr lang="en-US" sz="160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algn="ctr"/>
            <a:endParaRPr lang="en-US" altLang="ko-KR" sz="1600"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4197841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AF71C8-5F45-817E-B777-266428E96E64}"/>
              </a:ext>
            </a:extLst>
          </p:cNvPr>
          <p:cNvSpPr/>
          <p:nvPr/>
        </p:nvSpPr>
        <p:spPr>
          <a:xfrm>
            <a:off x="4265154" y="2252247"/>
            <a:ext cx="2982540" cy="3203468"/>
          </a:xfrm>
          <a:prstGeom prst="roundRect">
            <a:avLst/>
          </a:prstGeom>
          <a:solidFill>
            <a:srgbClr val="E6E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학습 데이터 셋 구축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r>
              <a:rPr lang="ko-KR" altLang="en-US" sz="2000" b="1"/>
              <a:t>학습에 이용할 데이터 수집하기</a:t>
            </a:r>
            <a:endParaRPr lang="en-US" altLang="ko-KR" sz="2000" b="1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1600"/>
              <a:t>공개 데이터 셋 공유 포탈인 </a:t>
            </a:r>
            <a:r>
              <a:rPr lang="en-US" altLang="ko-KR" sz="1600" b="1" err="1"/>
              <a:t>Roboflow</a:t>
            </a:r>
            <a:r>
              <a:rPr lang="ko-KR" altLang="en-US" sz="1600"/>
              <a:t>에서 담배 데이터 셋을 찾음</a:t>
            </a:r>
            <a:endParaRPr lang="en-US" altLang="ko-KR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246B9-F904-307C-69F4-0E0FE76DA793}"/>
              </a:ext>
            </a:extLst>
          </p:cNvPr>
          <p:cNvSpPr txBox="1"/>
          <p:nvPr/>
        </p:nvSpPr>
        <p:spPr>
          <a:xfrm>
            <a:off x="1349402" y="6630928"/>
            <a:ext cx="662619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err="1">
                <a:solidFill>
                  <a:schemeClr val="accent3"/>
                </a:solidFill>
                <a:ea typeface="+mn-lt"/>
                <a:cs typeface="+mn-lt"/>
              </a:rPr>
              <a:t>데이터</a:t>
            </a:r>
            <a:r>
              <a:rPr lang="en-US" sz="1000">
                <a:solidFill>
                  <a:schemeClr val="accent3"/>
                </a:solidFill>
                <a:ea typeface="+mn-lt"/>
                <a:cs typeface="+mn-lt"/>
              </a:rPr>
              <a:t> 셋 </a:t>
            </a:r>
            <a:r>
              <a:rPr lang="en-US" sz="1000" err="1">
                <a:solidFill>
                  <a:schemeClr val="accent3"/>
                </a:solidFill>
                <a:ea typeface="+mn-lt"/>
                <a:cs typeface="+mn-lt"/>
              </a:rPr>
              <a:t>링크</a:t>
            </a:r>
            <a:r>
              <a:rPr lang="en-US" sz="1000">
                <a:solidFill>
                  <a:schemeClr val="accent3"/>
                </a:solidFill>
                <a:ea typeface="+mn-lt"/>
                <a:cs typeface="+mn-lt"/>
              </a:rPr>
              <a:t>: https://universe.roboflow.com/deyan-markov/cigarette-butt-detector-0jv4z</a:t>
            </a:r>
            <a:endParaRPr lang="ko-KR" altLang="en-US">
              <a:solidFill>
                <a:schemeClr val="accent3"/>
              </a:solidFill>
              <a:ea typeface="맑은 고딕"/>
            </a:endParaRPr>
          </a:p>
        </p:txBody>
      </p:sp>
      <p:pic>
        <p:nvPicPr>
          <p:cNvPr id="18" name="그림 17" descr="텍스트, 스크린샷, 포유류, 웹사이트이(가) 표시된 사진&#10;&#10;자동 생성된 설명">
            <a:extLst>
              <a:ext uri="{FF2B5EF4-FFF2-40B4-BE49-F238E27FC236}">
                <a16:creationId xmlns:a16="http://schemas.microsoft.com/office/drawing/2014/main" id="{D2ABF60A-A712-2E52-B1BA-804D4F30F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17" y="2611004"/>
            <a:ext cx="2304528" cy="1211298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21523DFF-ED16-A0C1-4453-3B36AF64CA6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AEB4C-D664-5929-B1CE-CB4B91963F90}"/>
              </a:ext>
            </a:extLst>
          </p:cNvPr>
          <p:cNvSpPr txBox="1"/>
          <p:nvPr/>
        </p:nvSpPr>
        <p:spPr>
          <a:xfrm>
            <a:off x="4607014" y="3942386"/>
            <a:ext cx="23031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Cigarette Butt Detector </a:t>
            </a:r>
            <a:br>
              <a:rPr lang="en-US" altLang="ko-KR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2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altLang="ko-KR" sz="12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7,899</a:t>
            </a:r>
            <a:r>
              <a:rPr lang="ko-KR" altLang="en-US" sz="12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 이미지</a:t>
            </a:r>
            <a:endParaRPr lang="en-US" altLang="ko-KR" sz="120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train: 7,029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valid: 789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test: 1,578</a:t>
            </a:r>
          </a:p>
          <a:p>
            <a:pPr algn="l"/>
            <a:r>
              <a:rPr lang="ko-KR" altLang="en-US" sz="12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</a:t>
            </a:r>
            <a:r>
              <a:rPr lang="en-US" altLang="ko-KR" sz="12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</a:t>
            </a:r>
            <a:r>
              <a:rPr lang="ko-KR" altLang="en-US" sz="12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 </a:t>
            </a:r>
            <a:r>
              <a:rPr lang="en-US" altLang="ko-KR" sz="12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(‘0’, ‘</a:t>
            </a:r>
            <a:r>
              <a:rPr lang="en-US" altLang="ko-KR" sz="1200" err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cig_butt</a:t>
            </a:r>
            <a:r>
              <a:rPr lang="en-US" altLang="ko-KR" sz="12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20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A7637CF-884D-D6F7-C107-F5063775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A1F4D-85DF-A4AA-E6A1-68DE26CB19A6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408549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2AAC598-9DD4-235A-6CEF-2B2B31E897F7}"/>
              </a:ext>
            </a:extLst>
          </p:cNvPr>
          <p:cNvSpPr/>
          <p:nvPr/>
        </p:nvSpPr>
        <p:spPr>
          <a:xfrm>
            <a:off x="3905522" y="3157988"/>
            <a:ext cx="1959007" cy="1444697"/>
          </a:xfrm>
          <a:prstGeom prst="roundRect">
            <a:avLst/>
          </a:prstGeom>
          <a:solidFill>
            <a:srgbClr val="E6E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F4EEB2C-F677-D94E-21D1-CF4AAC24158F}"/>
              </a:ext>
            </a:extLst>
          </p:cNvPr>
          <p:cNvSpPr/>
          <p:nvPr/>
        </p:nvSpPr>
        <p:spPr>
          <a:xfrm>
            <a:off x="1367199" y="3157988"/>
            <a:ext cx="1959007" cy="1444697"/>
          </a:xfrm>
          <a:prstGeom prst="roundRect">
            <a:avLst/>
          </a:prstGeom>
          <a:solidFill>
            <a:srgbClr val="E6E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학습 데이터 셋 구축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arenR" startAt="2"/>
            </a:pPr>
            <a:r>
              <a:rPr lang="ko-KR" altLang="en-US" sz="2000" b="1"/>
              <a:t>데이터 클렌징 수행</a:t>
            </a:r>
            <a:endParaRPr lang="en-US" altLang="ko-KR" sz="2000" b="1"/>
          </a:p>
          <a:p>
            <a:pPr marL="914400" lvl="1" indent="-457200">
              <a:lnSpc>
                <a:spcPct val="100000"/>
              </a:lnSpc>
              <a:buFont typeface="+mj-lt"/>
              <a:buAutoNum type="romanUcPeriod"/>
            </a:pPr>
            <a:r>
              <a:rPr lang="ko-KR" altLang="en-US" sz="1600"/>
              <a:t>해당 데이터 셋은 클래스가 </a:t>
            </a:r>
            <a:r>
              <a:rPr lang="en-US" altLang="ko-KR" sz="1600"/>
              <a:t>2</a:t>
            </a:r>
            <a:r>
              <a:rPr lang="ko-KR" altLang="en-US" sz="1600"/>
              <a:t>개로 되어 있었음</a:t>
            </a:r>
            <a:r>
              <a:rPr lang="en-US" altLang="ko-KR" sz="1600"/>
              <a:t>. ‘</a:t>
            </a:r>
            <a:r>
              <a:rPr lang="en-US" altLang="ko-KR" sz="1600" err="1"/>
              <a:t>cig_butt</a:t>
            </a:r>
            <a:r>
              <a:rPr lang="en-US" altLang="ko-KR" sz="1600"/>
              <a:t>’</a:t>
            </a:r>
            <a:r>
              <a:rPr lang="ko-KR" altLang="en-US" sz="1600"/>
              <a:t>으로 통일함</a:t>
            </a:r>
            <a:endParaRPr lang="en-US" altLang="ko-KR" sz="1600"/>
          </a:p>
          <a:p>
            <a:pPr marL="914400" lvl="1" indent="-457200">
              <a:lnSpc>
                <a:spcPct val="100000"/>
              </a:lnSpc>
              <a:buFont typeface="+mj-lt"/>
              <a:buAutoNum type="romanUcPeriod"/>
            </a:pPr>
            <a:r>
              <a:rPr lang="ko-KR" altLang="en-US" sz="1600"/>
              <a:t>학습에 방해가 될 수 있는 데이터들을 선별하여 제거 </a:t>
            </a:r>
            <a:r>
              <a:rPr lang="en-US" altLang="ko-KR" sz="1600"/>
              <a:t>(</a:t>
            </a:r>
            <a:r>
              <a:rPr lang="ko-KR" altLang="en-US" sz="1600"/>
              <a:t>중복 데이터</a:t>
            </a:r>
            <a:r>
              <a:rPr lang="en-US" altLang="ko-KR" sz="1600"/>
              <a:t>, </a:t>
            </a:r>
            <a:r>
              <a:rPr lang="ko-KR" altLang="en-US" sz="1600"/>
              <a:t>꽁초가 아닌 이미지</a:t>
            </a:r>
            <a:r>
              <a:rPr lang="en-US" altLang="ko-KR" sz="1600"/>
              <a:t>)</a:t>
            </a:r>
          </a:p>
        </p:txBody>
      </p:sp>
      <p:pic>
        <p:nvPicPr>
          <p:cNvPr id="18" name="그림 17" descr="텍스트, 스크린샷, 포유류, 웹사이트이(가) 표시된 사진&#10;&#10;자동 생성된 설명">
            <a:extLst>
              <a:ext uri="{FF2B5EF4-FFF2-40B4-BE49-F238E27FC236}">
                <a16:creationId xmlns:a16="http://schemas.microsoft.com/office/drawing/2014/main" id="{D2ABF60A-A712-2E52-B1BA-804D4F30F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1" y="3288270"/>
            <a:ext cx="2304528" cy="1211298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21523DFF-ED16-A0C1-4453-3B36AF64CA6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A7637CF-884D-D6F7-C107-F5063775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A1F4D-85DF-A4AA-E6A1-68DE26CB19A6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  <p:pic>
        <p:nvPicPr>
          <p:cNvPr id="6" name="그림 5" descr="실내, 예술, 유리이(가) 표시된 사진&#10;&#10;중간 신뢰도로 자동 생성된 설명">
            <a:extLst>
              <a:ext uri="{FF2B5EF4-FFF2-40B4-BE49-F238E27FC236}">
                <a16:creationId xmlns:a16="http://schemas.microsoft.com/office/drawing/2014/main" id="{D9E0BFB0-BB0C-E0B2-0B75-62493BE85C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32" y="2782597"/>
            <a:ext cx="1341580" cy="1341580"/>
          </a:xfrm>
          <a:prstGeom prst="rect">
            <a:avLst/>
          </a:prstGeom>
        </p:spPr>
      </p:pic>
      <p:pic>
        <p:nvPicPr>
          <p:cNvPr id="7" name="그림 6" descr="담배 제품, 사람, 담배, 필기구이(가) 표시된 사진&#10;&#10;자동 생성된 설명">
            <a:extLst>
              <a:ext uri="{FF2B5EF4-FFF2-40B4-BE49-F238E27FC236}">
                <a16:creationId xmlns:a16="http://schemas.microsoft.com/office/drawing/2014/main" id="{187CEA28-0BE0-B96F-9883-32C507A4CE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656" y="3157988"/>
            <a:ext cx="1341580" cy="1341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6C3051-DBAF-48E3-3E60-78506E9D6D18}"/>
              </a:ext>
            </a:extLst>
          </p:cNvPr>
          <p:cNvSpPr txBox="1"/>
          <p:nvPr/>
        </p:nvSpPr>
        <p:spPr>
          <a:xfrm>
            <a:off x="7421673" y="4972853"/>
            <a:ext cx="272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담배 꽁초와 관련 없는 데이터 제거</a:t>
            </a:r>
          </a:p>
        </p:txBody>
      </p:sp>
      <p:pic>
        <p:nvPicPr>
          <p:cNvPr id="11" name="그래픽 10" descr="닫기 단색으로 채워진">
            <a:extLst>
              <a:ext uri="{FF2B5EF4-FFF2-40B4-BE49-F238E27FC236}">
                <a16:creationId xmlns:a16="http://schemas.microsoft.com/office/drawing/2014/main" id="{E5F10C62-C416-D374-95A3-63760D5B2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1161" y="3111712"/>
            <a:ext cx="1130754" cy="117157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6A39BC9-4018-FDCB-F257-A03025064DCD}"/>
              </a:ext>
            </a:extLst>
          </p:cNvPr>
          <p:cNvCxnSpPr>
            <a:stCxn id="18" idx="3"/>
          </p:cNvCxnSpPr>
          <p:nvPr/>
        </p:nvCxnSpPr>
        <p:spPr>
          <a:xfrm flipV="1">
            <a:off x="8517129" y="3884666"/>
            <a:ext cx="381602" cy="9253"/>
          </a:xfrm>
          <a:prstGeom prst="straightConnector1">
            <a:avLst/>
          </a:prstGeom>
          <a:ln w="28575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4294E7-9B8E-3826-B8E4-3523BF3B1B65}"/>
              </a:ext>
            </a:extLst>
          </p:cNvPr>
          <p:cNvSpPr txBox="1"/>
          <p:nvPr/>
        </p:nvSpPr>
        <p:spPr>
          <a:xfrm>
            <a:off x="2094833" y="4972853"/>
            <a:ext cx="272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라벨을 하나로 통일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94525-64F1-C40A-B7DD-861FA7840B4B}"/>
              </a:ext>
            </a:extLst>
          </p:cNvPr>
          <p:cNvSpPr txBox="1"/>
          <p:nvPr/>
        </p:nvSpPr>
        <p:spPr>
          <a:xfrm>
            <a:off x="1499437" y="3398399"/>
            <a:ext cx="1771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{</a:t>
            </a:r>
          </a:p>
          <a:p>
            <a:pPr algn="l"/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  0: ‘0’,</a:t>
            </a:r>
          </a:p>
          <a:p>
            <a:pPr algn="l"/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  1: ‘</a:t>
            </a:r>
            <a:r>
              <a:rPr lang="en-US" altLang="ko-KR" sz="1600" err="1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cig_butt</a:t>
            </a:r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’</a:t>
            </a:r>
          </a:p>
          <a:p>
            <a:pPr algn="l"/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}</a:t>
            </a:r>
            <a:endParaRPr lang="ko-KR" altLang="en-US" sz="1600">
              <a:solidFill>
                <a:srgbClr val="404040"/>
              </a:solidFill>
              <a:latin typeface="D2Coding" panose="020B0609020101020101" pitchFamily="49" charset="-127"/>
              <a:ea typeface="D2Coding" panose="020B0609020101020101" pitchFamily="49" charset="-127"/>
              <a:cs typeface="Pretendard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6630F-D6B8-449D-9EF3-5B2722DA51E2}"/>
              </a:ext>
            </a:extLst>
          </p:cNvPr>
          <p:cNvSpPr txBox="1"/>
          <p:nvPr/>
        </p:nvSpPr>
        <p:spPr>
          <a:xfrm>
            <a:off x="4045659" y="3506121"/>
            <a:ext cx="17891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{</a:t>
            </a:r>
          </a:p>
          <a:p>
            <a:pPr algn="l"/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  0: ‘</a:t>
            </a:r>
            <a:r>
              <a:rPr lang="en-US" altLang="ko-KR" sz="1600" err="1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cig_butt</a:t>
            </a:r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’</a:t>
            </a:r>
          </a:p>
          <a:p>
            <a:pPr algn="l"/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}</a:t>
            </a:r>
            <a:endParaRPr lang="ko-KR" altLang="en-US" sz="1600">
              <a:solidFill>
                <a:srgbClr val="404040"/>
              </a:solidFill>
              <a:latin typeface="D2Coding" panose="020B0609020101020101" pitchFamily="49" charset="-127"/>
              <a:ea typeface="D2Coding" panose="020B0609020101020101" pitchFamily="49" charset="-127"/>
              <a:cs typeface="Pretendard" panose="02000503000000020004" pitchFamily="2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5FE4CC5-2D1B-82A7-67ED-83BAA32A5A7C}"/>
              </a:ext>
            </a:extLst>
          </p:cNvPr>
          <p:cNvCxnSpPr/>
          <p:nvPr/>
        </p:nvCxnSpPr>
        <p:spPr>
          <a:xfrm>
            <a:off x="3406917" y="3912884"/>
            <a:ext cx="418241" cy="0"/>
          </a:xfrm>
          <a:prstGeom prst="straightConnector1">
            <a:avLst/>
          </a:prstGeom>
          <a:ln w="28575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45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595DE-D44A-51D7-AB64-4A98CB87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53773-32DF-9942-8CF0-01F486724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</a:t>
            </a:r>
            <a:r>
              <a:rPr lang="en-US" altLang="ko-KR">
                <a:solidFill>
                  <a:srgbClr val="FE991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1</a:t>
            </a:r>
            <a:r>
              <a:rPr lang="en-US" altLang="ko-KR" sz="24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	</a:t>
            </a:r>
            <a:r>
              <a:rPr lang="ko-KR" altLang="en-US" sz="2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프로젝트 개요</a:t>
            </a:r>
            <a:endParaRPr lang="en-US" altLang="ko-KR" sz="2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0" indent="0">
              <a:buNone/>
            </a:pPr>
            <a:endParaRPr lang="en-US" altLang="ko-KR" sz="2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0" indent="0">
              <a:buNone/>
            </a:pPr>
            <a:r>
              <a:rPr lang="en-US" altLang="ko-KR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</a:t>
            </a:r>
            <a:r>
              <a:rPr lang="en-US" altLang="ko-KR">
                <a:solidFill>
                  <a:srgbClr val="FE991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2</a:t>
            </a:r>
            <a:r>
              <a:rPr lang="en-US" altLang="ko-KR" sz="2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	</a:t>
            </a:r>
            <a:r>
              <a:rPr lang="ko-KR" altLang="en-US" sz="2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프로젝트 계획</a:t>
            </a:r>
            <a:endParaRPr lang="en-US" altLang="ko-KR" sz="2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0" indent="0">
              <a:buNone/>
            </a:pPr>
            <a:endParaRPr lang="en-US" altLang="ko-KR" sz="2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0" indent="0">
              <a:buNone/>
            </a:pPr>
            <a:r>
              <a:rPr lang="en-US" altLang="ko-KR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</a:t>
            </a:r>
            <a:r>
              <a:rPr lang="en-US" altLang="ko-KR">
                <a:solidFill>
                  <a:srgbClr val="FE970E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3</a:t>
            </a:r>
            <a:r>
              <a:rPr lang="en-US" altLang="ko-KR" sz="2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	</a:t>
            </a:r>
            <a:r>
              <a:rPr lang="ko-KR" altLang="en-US" sz="2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프로젝트 수행 과정</a:t>
            </a:r>
            <a:endParaRPr lang="en-US" altLang="ko-KR" sz="2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0" indent="0">
              <a:buNone/>
            </a:pPr>
            <a:endParaRPr lang="en-US" altLang="ko-KR" sz="2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0" indent="0">
              <a:buNone/>
            </a:pPr>
            <a:r>
              <a:rPr lang="en-US" altLang="ko-KR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</a:t>
            </a:r>
            <a:r>
              <a:rPr lang="en-US" altLang="ko-KR">
                <a:solidFill>
                  <a:srgbClr val="FE991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4</a:t>
            </a:r>
            <a:r>
              <a:rPr lang="en-US" altLang="ko-KR" sz="2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	</a:t>
            </a:r>
            <a:r>
              <a:rPr lang="ko-KR" altLang="en-US" sz="2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문제점 및 해결 방안</a:t>
            </a:r>
            <a:endParaRPr lang="en-US" altLang="ko-KR" sz="2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0" indent="0">
              <a:buNone/>
            </a:pPr>
            <a:endParaRPr lang="en-US" altLang="ko-KR" sz="240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0" indent="0">
              <a:buNone/>
            </a:pPr>
            <a:r>
              <a:rPr lang="en-US" altLang="ko-KR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</a:t>
            </a:r>
            <a:r>
              <a:rPr lang="en-US" altLang="ko-KR">
                <a:solidFill>
                  <a:srgbClr val="FE991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5</a:t>
            </a:r>
            <a:r>
              <a:rPr lang="en-US" altLang="ko-KR" sz="24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	</a:t>
            </a:r>
            <a:r>
              <a:rPr lang="ko-KR" altLang="en-US" sz="240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결과물</a:t>
            </a:r>
          </a:p>
        </p:txBody>
      </p:sp>
      <p:grpSp>
        <p:nvGrpSpPr>
          <p:cNvPr id="25" name="그래픽 4">
            <a:extLst>
              <a:ext uri="{FF2B5EF4-FFF2-40B4-BE49-F238E27FC236}">
                <a16:creationId xmlns:a16="http://schemas.microsoft.com/office/drawing/2014/main" id="{5AFF3C47-500C-8898-6EFA-24FC4FC8AABD}"/>
              </a:ext>
            </a:extLst>
          </p:cNvPr>
          <p:cNvGrpSpPr/>
          <p:nvPr/>
        </p:nvGrpSpPr>
        <p:grpSpPr>
          <a:xfrm rot="14120220">
            <a:off x="8051084" y="4143145"/>
            <a:ext cx="2968569" cy="1657329"/>
            <a:chOff x="6638888" y="2493788"/>
            <a:chExt cx="2968569" cy="1657329"/>
          </a:xfrm>
        </p:grpSpPr>
        <p:grpSp>
          <p:nvGrpSpPr>
            <p:cNvPr id="26" name="그래픽 4">
              <a:extLst>
                <a:ext uri="{FF2B5EF4-FFF2-40B4-BE49-F238E27FC236}">
                  <a16:creationId xmlns:a16="http://schemas.microsoft.com/office/drawing/2014/main" id="{70F1986B-1B60-19D2-1659-012CD12CAEF4}"/>
                </a:ext>
              </a:extLst>
            </p:cNvPr>
            <p:cNvGrpSpPr/>
            <p:nvPr/>
          </p:nvGrpSpPr>
          <p:grpSpPr>
            <a:xfrm>
              <a:off x="8368703" y="2493788"/>
              <a:ext cx="1238753" cy="1238575"/>
              <a:chOff x="8368703" y="2493788"/>
              <a:chExt cx="1238753" cy="1238575"/>
            </a:xfrm>
          </p:grpSpPr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8D63A986-D7DA-FDBF-3097-84D22FCBC503}"/>
                  </a:ext>
                </a:extLst>
              </p:cNvPr>
              <p:cNvSpPr/>
              <p:nvPr/>
            </p:nvSpPr>
            <p:spPr>
              <a:xfrm>
                <a:off x="8407701" y="2532791"/>
                <a:ext cx="1160862" cy="1160666"/>
              </a:xfrm>
              <a:custGeom>
                <a:avLst/>
                <a:gdLst>
                  <a:gd name="connsiteX0" fmla="*/ 11903 w 1160862"/>
                  <a:gd name="connsiteY0" fmla="*/ 1148931 h 1160666"/>
                  <a:gd name="connsiteX1" fmla="*/ 9522 w 1160862"/>
                  <a:gd name="connsiteY1" fmla="*/ 885089 h 1160666"/>
                  <a:gd name="connsiteX2" fmla="*/ 37430 w 1160862"/>
                  <a:gd name="connsiteY2" fmla="*/ 775170 h 1160666"/>
                  <a:gd name="connsiteX3" fmla="*/ 76197 w 1160862"/>
                  <a:gd name="connsiteY3" fmla="*/ 691541 h 1160666"/>
                  <a:gd name="connsiteX4" fmla="*/ 126679 w 1160862"/>
                  <a:gd name="connsiteY4" fmla="*/ 622580 h 1160666"/>
                  <a:gd name="connsiteX5" fmla="*/ 137061 w 1160862"/>
                  <a:gd name="connsiteY5" fmla="*/ 611531 h 1160666"/>
                  <a:gd name="connsiteX6" fmla="*/ 155254 w 1160862"/>
                  <a:gd name="connsiteY6" fmla="*/ 592671 h 1160666"/>
                  <a:gd name="connsiteX7" fmla="*/ 144681 w 1160862"/>
                  <a:gd name="connsiteY7" fmla="*/ 568668 h 1160666"/>
                  <a:gd name="connsiteX8" fmla="*/ 100009 w 1160862"/>
                  <a:gd name="connsiteY8" fmla="*/ 357880 h 1160666"/>
                  <a:gd name="connsiteX9" fmla="*/ 127060 w 1160862"/>
                  <a:gd name="connsiteY9" fmla="*/ 137948 h 1160666"/>
                  <a:gd name="connsiteX10" fmla="*/ 176590 w 1160862"/>
                  <a:gd name="connsiteY10" fmla="*/ 44889 h 1160666"/>
                  <a:gd name="connsiteX11" fmla="*/ 249742 w 1160862"/>
                  <a:gd name="connsiteY11" fmla="*/ 1264 h 1160666"/>
                  <a:gd name="connsiteX12" fmla="*/ 421954 w 1160862"/>
                  <a:gd name="connsiteY12" fmla="*/ 81083 h 1160666"/>
                  <a:gd name="connsiteX13" fmla="*/ 573497 w 1160862"/>
                  <a:gd name="connsiteY13" fmla="*/ 296444 h 1160666"/>
                  <a:gd name="connsiteX14" fmla="*/ 588070 w 1160862"/>
                  <a:gd name="connsiteY14" fmla="*/ 323400 h 1160666"/>
                  <a:gd name="connsiteX15" fmla="*/ 617693 w 1160862"/>
                  <a:gd name="connsiteY15" fmla="*/ 315589 h 1160666"/>
                  <a:gd name="connsiteX16" fmla="*/ 723992 w 1160862"/>
                  <a:gd name="connsiteY16" fmla="*/ 318828 h 1160666"/>
                  <a:gd name="connsiteX17" fmla="*/ 752186 w 1160862"/>
                  <a:gd name="connsiteY17" fmla="*/ 328162 h 1160666"/>
                  <a:gd name="connsiteX18" fmla="*/ 752186 w 1160862"/>
                  <a:gd name="connsiteY18" fmla="*/ 328543 h 1160666"/>
                  <a:gd name="connsiteX19" fmla="*/ 774570 w 1160862"/>
                  <a:gd name="connsiteY19" fmla="*/ 345117 h 1160666"/>
                  <a:gd name="connsiteX20" fmla="*/ 796763 w 1160862"/>
                  <a:gd name="connsiteY20" fmla="*/ 363976 h 1160666"/>
                  <a:gd name="connsiteX21" fmla="*/ 815432 w 1160862"/>
                  <a:gd name="connsiteY21" fmla="*/ 385883 h 1160666"/>
                  <a:gd name="connsiteX22" fmla="*/ 831910 w 1160862"/>
                  <a:gd name="connsiteY22" fmla="*/ 408744 h 1160666"/>
                  <a:gd name="connsiteX23" fmla="*/ 832577 w 1160862"/>
                  <a:gd name="connsiteY23" fmla="*/ 408553 h 1160666"/>
                  <a:gd name="connsiteX24" fmla="*/ 841911 w 1160862"/>
                  <a:gd name="connsiteY24" fmla="*/ 436747 h 1160666"/>
                  <a:gd name="connsiteX25" fmla="*/ 845245 w 1160862"/>
                  <a:gd name="connsiteY25" fmla="*/ 543141 h 1160666"/>
                  <a:gd name="connsiteX26" fmla="*/ 837435 w 1160862"/>
                  <a:gd name="connsiteY26" fmla="*/ 572764 h 1160666"/>
                  <a:gd name="connsiteX27" fmla="*/ 864391 w 1160862"/>
                  <a:gd name="connsiteY27" fmla="*/ 587337 h 1160666"/>
                  <a:gd name="connsiteX28" fmla="*/ 1079751 w 1160862"/>
                  <a:gd name="connsiteY28" fmla="*/ 738880 h 1160666"/>
                  <a:gd name="connsiteX29" fmla="*/ 1159570 w 1160862"/>
                  <a:gd name="connsiteY29" fmla="*/ 911092 h 1160666"/>
                  <a:gd name="connsiteX30" fmla="*/ 1110612 w 1160862"/>
                  <a:gd name="connsiteY30" fmla="*/ 988721 h 1160666"/>
                  <a:gd name="connsiteX31" fmla="*/ 1022982 w 1160862"/>
                  <a:gd name="connsiteY31" fmla="*/ 1033774 h 1160666"/>
                  <a:gd name="connsiteX32" fmla="*/ 829720 w 1160862"/>
                  <a:gd name="connsiteY32" fmla="*/ 1061397 h 1160666"/>
                  <a:gd name="connsiteX33" fmla="*/ 592261 w 1160862"/>
                  <a:gd name="connsiteY33" fmla="*/ 1016058 h 1160666"/>
                  <a:gd name="connsiteX34" fmla="*/ 567877 w 1160862"/>
                  <a:gd name="connsiteY34" fmla="*/ 1005294 h 1160666"/>
                  <a:gd name="connsiteX35" fmla="*/ 549018 w 1160862"/>
                  <a:gd name="connsiteY35" fmla="*/ 1024154 h 1160666"/>
                  <a:gd name="connsiteX36" fmla="*/ 537969 w 1160862"/>
                  <a:gd name="connsiteY36" fmla="*/ 1034536 h 1160666"/>
                  <a:gd name="connsiteX37" fmla="*/ 469294 w 1160862"/>
                  <a:gd name="connsiteY37" fmla="*/ 1085495 h 1160666"/>
                  <a:gd name="connsiteX38" fmla="*/ 386807 w 1160862"/>
                  <a:gd name="connsiteY38" fmla="*/ 1124357 h 1160666"/>
                  <a:gd name="connsiteX39" fmla="*/ 276698 w 1160862"/>
                  <a:gd name="connsiteY39" fmla="*/ 1152075 h 1160666"/>
                  <a:gd name="connsiteX40" fmla="*/ 12094 w 1160862"/>
                  <a:gd name="connsiteY40" fmla="*/ 1148931 h 1160666"/>
                  <a:gd name="connsiteX41" fmla="*/ 12094 w 1160862"/>
                  <a:gd name="connsiteY41" fmla="*/ 1148931 h 1160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60862" h="1160666">
                    <a:moveTo>
                      <a:pt x="11903" y="1148931"/>
                    </a:moveTo>
                    <a:cubicBezTo>
                      <a:pt x="-3146" y="1062254"/>
                      <a:pt x="-3908" y="968528"/>
                      <a:pt x="9522" y="885089"/>
                    </a:cubicBezTo>
                    <a:cubicBezTo>
                      <a:pt x="15904" y="845846"/>
                      <a:pt x="25333" y="808889"/>
                      <a:pt x="37430" y="775170"/>
                    </a:cubicBezTo>
                    <a:cubicBezTo>
                      <a:pt x="48003" y="745452"/>
                      <a:pt x="61052" y="717354"/>
                      <a:pt x="76197" y="691541"/>
                    </a:cubicBezTo>
                    <a:cubicBezTo>
                      <a:pt x="90865" y="666395"/>
                      <a:pt x="107915" y="643154"/>
                      <a:pt x="126679" y="622580"/>
                    </a:cubicBezTo>
                    <a:cubicBezTo>
                      <a:pt x="130108" y="618675"/>
                      <a:pt x="133633" y="615150"/>
                      <a:pt x="137061" y="611531"/>
                    </a:cubicBezTo>
                    <a:lnTo>
                      <a:pt x="155254" y="592671"/>
                    </a:lnTo>
                    <a:lnTo>
                      <a:pt x="144681" y="568668"/>
                    </a:lnTo>
                    <a:cubicBezTo>
                      <a:pt x="119059" y="510661"/>
                      <a:pt x="103152" y="435795"/>
                      <a:pt x="100009" y="357880"/>
                    </a:cubicBezTo>
                    <a:cubicBezTo>
                      <a:pt x="96676" y="278156"/>
                      <a:pt x="106201" y="200146"/>
                      <a:pt x="127060" y="137948"/>
                    </a:cubicBezTo>
                    <a:cubicBezTo>
                      <a:pt x="139824" y="99562"/>
                      <a:pt x="156493" y="68225"/>
                      <a:pt x="176590" y="44889"/>
                    </a:cubicBezTo>
                    <a:cubicBezTo>
                      <a:pt x="198212" y="19743"/>
                      <a:pt x="222786" y="5074"/>
                      <a:pt x="249742" y="1264"/>
                    </a:cubicBezTo>
                    <a:cubicBezTo>
                      <a:pt x="303368" y="-6356"/>
                      <a:pt x="361280" y="20505"/>
                      <a:pt x="421954" y="81083"/>
                    </a:cubicBezTo>
                    <a:cubicBezTo>
                      <a:pt x="472627" y="131757"/>
                      <a:pt x="523586" y="204242"/>
                      <a:pt x="573497" y="296444"/>
                    </a:cubicBezTo>
                    <a:lnTo>
                      <a:pt x="588070" y="323400"/>
                    </a:lnTo>
                    <a:lnTo>
                      <a:pt x="617693" y="315589"/>
                    </a:lnTo>
                    <a:cubicBezTo>
                      <a:pt x="652745" y="306254"/>
                      <a:pt x="689511" y="307398"/>
                      <a:pt x="723992" y="318828"/>
                    </a:cubicBezTo>
                    <a:lnTo>
                      <a:pt x="752186" y="328162"/>
                    </a:lnTo>
                    <a:lnTo>
                      <a:pt x="752186" y="328543"/>
                    </a:lnTo>
                    <a:cubicBezTo>
                      <a:pt x="752186" y="328543"/>
                      <a:pt x="774570" y="345117"/>
                      <a:pt x="774570" y="345117"/>
                    </a:cubicBezTo>
                    <a:cubicBezTo>
                      <a:pt x="783047" y="351308"/>
                      <a:pt x="790286" y="357499"/>
                      <a:pt x="796763" y="363976"/>
                    </a:cubicBezTo>
                    <a:cubicBezTo>
                      <a:pt x="803526" y="370739"/>
                      <a:pt x="809812" y="378168"/>
                      <a:pt x="815432" y="385883"/>
                    </a:cubicBezTo>
                    <a:lnTo>
                      <a:pt x="831910" y="408744"/>
                    </a:lnTo>
                    <a:lnTo>
                      <a:pt x="832577" y="408553"/>
                    </a:lnTo>
                    <a:lnTo>
                      <a:pt x="841911" y="436747"/>
                    </a:lnTo>
                    <a:cubicBezTo>
                      <a:pt x="853342" y="471228"/>
                      <a:pt x="854485" y="507994"/>
                      <a:pt x="845245" y="543141"/>
                    </a:cubicBezTo>
                    <a:lnTo>
                      <a:pt x="837435" y="572764"/>
                    </a:lnTo>
                    <a:lnTo>
                      <a:pt x="864391" y="587337"/>
                    </a:lnTo>
                    <a:cubicBezTo>
                      <a:pt x="956688" y="637248"/>
                      <a:pt x="1029078" y="688207"/>
                      <a:pt x="1079751" y="738880"/>
                    </a:cubicBezTo>
                    <a:cubicBezTo>
                      <a:pt x="1140425" y="799554"/>
                      <a:pt x="1167286" y="857466"/>
                      <a:pt x="1159570" y="911092"/>
                    </a:cubicBezTo>
                    <a:cubicBezTo>
                      <a:pt x="1155475" y="940048"/>
                      <a:pt x="1138996" y="966146"/>
                      <a:pt x="1110612" y="988721"/>
                    </a:cubicBezTo>
                    <a:cubicBezTo>
                      <a:pt x="1087942" y="1006818"/>
                      <a:pt x="1058510" y="1021963"/>
                      <a:pt x="1022982" y="1033774"/>
                    </a:cubicBezTo>
                    <a:cubicBezTo>
                      <a:pt x="968213" y="1052062"/>
                      <a:pt x="899538" y="1061873"/>
                      <a:pt x="829720" y="1061397"/>
                    </a:cubicBezTo>
                    <a:cubicBezTo>
                      <a:pt x="741804" y="1061016"/>
                      <a:pt x="657508" y="1044918"/>
                      <a:pt x="592261" y="1016058"/>
                    </a:cubicBezTo>
                    <a:lnTo>
                      <a:pt x="567877" y="1005294"/>
                    </a:lnTo>
                    <a:lnTo>
                      <a:pt x="549018" y="1024154"/>
                    </a:lnTo>
                    <a:cubicBezTo>
                      <a:pt x="545398" y="1027773"/>
                      <a:pt x="541684" y="1031202"/>
                      <a:pt x="537969" y="1034536"/>
                    </a:cubicBezTo>
                    <a:cubicBezTo>
                      <a:pt x="517109" y="1053586"/>
                      <a:pt x="494059" y="1070731"/>
                      <a:pt x="469294" y="1085495"/>
                    </a:cubicBezTo>
                    <a:cubicBezTo>
                      <a:pt x="443862" y="1100735"/>
                      <a:pt x="416144" y="1113784"/>
                      <a:pt x="386807" y="1124357"/>
                    </a:cubicBezTo>
                    <a:cubicBezTo>
                      <a:pt x="352612" y="1136739"/>
                      <a:pt x="315560" y="1146074"/>
                      <a:pt x="276698" y="1152075"/>
                    </a:cubicBezTo>
                    <a:cubicBezTo>
                      <a:pt x="174971" y="1167791"/>
                      <a:pt x="76673" y="1159028"/>
                      <a:pt x="12094" y="1148931"/>
                    </a:cubicBezTo>
                    <a:lnTo>
                      <a:pt x="12094" y="1148931"/>
                    </a:lnTo>
                    <a:close/>
                  </a:path>
                </a:pathLst>
              </a:custGeom>
              <a:solidFill>
                <a:srgbClr val="FBB8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6E11C2EB-3770-DB76-3C93-F94CD259C76B}"/>
                  </a:ext>
                </a:extLst>
              </p:cNvPr>
              <p:cNvSpPr/>
              <p:nvPr/>
            </p:nvSpPr>
            <p:spPr>
              <a:xfrm>
                <a:off x="8368703" y="2493788"/>
                <a:ext cx="1238753" cy="1238575"/>
              </a:xfrm>
              <a:custGeom>
                <a:avLst/>
                <a:gdLst>
                  <a:gd name="connsiteX0" fmla="*/ 1237049 w 1238753"/>
                  <a:gd name="connsiteY0" fmla="*/ 955620 h 1238575"/>
                  <a:gd name="connsiteX1" fmla="*/ 921867 w 1238753"/>
                  <a:gd name="connsiteY1" fmla="*/ 592050 h 1238575"/>
                  <a:gd name="connsiteX2" fmla="*/ 917866 w 1238753"/>
                  <a:gd name="connsiteY2" fmla="*/ 463558 h 1238575"/>
                  <a:gd name="connsiteX3" fmla="*/ 1042739 w 1238753"/>
                  <a:gd name="connsiteY3" fmla="*/ 423934 h 1238575"/>
                  <a:gd name="connsiteX4" fmla="*/ 1064932 w 1238753"/>
                  <a:gd name="connsiteY4" fmla="*/ 381072 h 1238575"/>
                  <a:gd name="connsiteX5" fmla="*/ 1022165 w 1238753"/>
                  <a:gd name="connsiteY5" fmla="*/ 358974 h 1238575"/>
                  <a:gd name="connsiteX6" fmla="*/ 886148 w 1238753"/>
                  <a:gd name="connsiteY6" fmla="*/ 402027 h 1238575"/>
                  <a:gd name="connsiteX7" fmla="*/ 863383 w 1238753"/>
                  <a:gd name="connsiteY7" fmla="*/ 375357 h 1238575"/>
                  <a:gd name="connsiteX8" fmla="*/ 836713 w 1238753"/>
                  <a:gd name="connsiteY8" fmla="*/ 352592 h 1238575"/>
                  <a:gd name="connsiteX9" fmla="*/ 879766 w 1238753"/>
                  <a:gd name="connsiteY9" fmla="*/ 216575 h 1238575"/>
                  <a:gd name="connsiteX10" fmla="*/ 857668 w 1238753"/>
                  <a:gd name="connsiteY10" fmla="*/ 173808 h 1238575"/>
                  <a:gd name="connsiteX11" fmla="*/ 814805 w 1238753"/>
                  <a:gd name="connsiteY11" fmla="*/ 196001 h 1238575"/>
                  <a:gd name="connsiteX12" fmla="*/ 775181 w 1238753"/>
                  <a:gd name="connsiteY12" fmla="*/ 320874 h 1238575"/>
                  <a:gd name="connsiteX13" fmla="*/ 646594 w 1238753"/>
                  <a:gd name="connsiteY13" fmla="*/ 316968 h 1238575"/>
                  <a:gd name="connsiteX14" fmla="*/ 283120 w 1238753"/>
                  <a:gd name="connsiteY14" fmla="*/ 1691 h 1238575"/>
                  <a:gd name="connsiteX15" fmla="*/ 185965 w 1238753"/>
                  <a:gd name="connsiteY15" fmla="*/ 58460 h 1238575"/>
                  <a:gd name="connsiteX16" fmla="*/ 129005 w 1238753"/>
                  <a:gd name="connsiteY16" fmla="*/ 164568 h 1238575"/>
                  <a:gd name="connsiteX17" fmla="*/ 100049 w 1238753"/>
                  <a:gd name="connsiteY17" fmla="*/ 398502 h 1238575"/>
                  <a:gd name="connsiteX18" fmla="*/ 148055 w 1238753"/>
                  <a:gd name="connsiteY18" fmla="*/ 623483 h 1238575"/>
                  <a:gd name="connsiteX19" fmla="*/ 136911 w 1238753"/>
                  <a:gd name="connsiteY19" fmla="*/ 635294 h 1238575"/>
                  <a:gd name="connsiteX20" fmla="*/ 81666 w 1238753"/>
                  <a:gd name="connsiteY20" fmla="*/ 710827 h 1238575"/>
                  <a:gd name="connsiteX21" fmla="*/ 39851 w 1238753"/>
                  <a:gd name="connsiteY21" fmla="*/ 800934 h 1238575"/>
                  <a:gd name="connsiteX22" fmla="*/ 10133 w 1238753"/>
                  <a:gd name="connsiteY22" fmla="*/ 917805 h 1238575"/>
                  <a:gd name="connsiteX23" fmla="*/ 12515 w 1238753"/>
                  <a:gd name="connsiteY23" fmla="*/ 1194507 h 1238575"/>
                  <a:gd name="connsiteX24" fmla="*/ 17277 w 1238753"/>
                  <a:gd name="connsiteY24" fmla="*/ 1221939 h 1238575"/>
                  <a:gd name="connsiteX25" fmla="*/ 44900 w 1238753"/>
                  <a:gd name="connsiteY25" fmla="*/ 1226320 h 1238575"/>
                  <a:gd name="connsiteX26" fmla="*/ 321410 w 1238753"/>
                  <a:gd name="connsiteY26" fmla="*/ 1229463 h 1238575"/>
                  <a:gd name="connsiteX27" fmla="*/ 438758 w 1238753"/>
                  <a:gd name="connsiteY27" fmla="*/ 1199936 h 1238575"/>
                  <a:gd name="connsiteX28" fmla="*/ 528103 w 1238753"/>
                  <a:gd name="connsiteY28" fmla="*/ 1157836 h 1238575"/>
                  <a:gd name="connsiteX29" fmla="*/ 602874 w 1238753"/>
                  <a:gd name="connsiteY29" fmla="*/ 1102305 h 1238575"/>
                  <a:gd name="connsiteX30" fmla="*/ 615352 w 1238753"/>
                  <a:gd name="connsiteY30" fmla="*/ 1090494 h 1238575"/>
                  <a:gd name="connsiteX31" fmla="*/ 868336 w 1238753"/>
                  <a:gd name="connsiteY31" fmla="*/ 1139071 h 1238575"/>
                  <a:gd name="connsiteX32" fmla="*/ 1074171 w 1238753"/>
                  <a:gd name="connsiteY32" fmla="*/ 1109449 h 1238575"/>
                  <a:gd name="connsiteX33" fmla="*/ 1173708 w 1238753"/>
                  <a:gd name="connsiteY33" fmla="*/ 1057918 h 1238575"/>
                  <a:gd name="connsiteX34" fmla="*/ 1237049 w 1238753"/>
                  <a:gd name="connsiteY34" fmla="*/ 955334 h 1238575"/>
                  <a:gd name="connsiteX35" fmla="*/ 210158 w 1238753"/>
                  <a:gd name="connsiteY35" fmla="*/ 569571 h 1238575"/>
                  <a:gd name="connsiteX36" fmla="*/ 203015 w 1238753"/>
                  <a:gd name="connsiteY36" fmla="*/ 189238 h 1238575"/>
                  <a:gd name="connsiteX37" fmla="*/ 294264 w 1238753"/>
                  <a:gd name="connsiteY37" fmla="*/ 78843 h 1238575"/>
                  <a:gd name="connsiteX38" fmla="*/ 431424 w 1238753"/>
                  <a:gd name="connsiteY38" fmla="*/ 145899 h 1238575"/>
                  <a:gd name="connsiteX39" fmla="*/ 575633 w 1238753"/>
                  <a:gd name="connsiteY39" fmla="*/ 349925 h 1238575"/>
                  <a:gd name="connsiteX40" fmla="*/ 637545 w 1238753"/>
                  <a:gd name="connsiteY40" fmla="*/ 474988 h 1238575"/>
                  <a:gd name="connsiteX41" fmla="*/ 489908 w 1238753"/>
                  <a:gd name="connsiteY41" fmla="*/ 465654 h 1238575"/>
                  <a:gd name="connsiteX42" fmla="*/ 210158 w 1238753"/>
                  <a:gd name="connsiteY42" fmla="*/ 569571 h 1238575"/>
                  <a:gd name="connsiteX43" fmla="*/ 619352 w 1238753"/>
                  <a:gd name="connsiteY43" fmla="*/ 550902 h 1238575"/>
                  <a:gd name="connsiteX44" fmla="*/ 499052 w 1238753"/>
                  <a:gd name="connsiteY44" fmla="*/ 627293 h 1238575"/>
                  <a:gd name="connsiteX45" fmla="*/ 268070 w 1238753"/>
                  <a:gd name="connsiteY45" fmla="*/ 666917 h 1238575"/>
                  <a:gd name="connsiteX46" fmla="*/ 268070 w 1238753"/>
                  <a:gd name="connsiteY46" fmla="*/ 666917 h 1238575"/>
                  <a:gd name="connsiteX47" fmla="*/ 246068 w 1238753"/>
                  <a:gd name="connsiteY47" fmla="*/ 640342 h 1238575"/>
                  <a:gd name="connsiteX48" fmla="*/ 479430 w 1238753"/>
                  <a:gd name="connsiteY48" fmla="*/ 544997 h 1238575"/>
                  <a:gd name="connsiteX49" fmla="*/ 619448 w 1238753"/>
                  <a:gd name="connsiteY49" fmla="*/ 550998 h 1238575"/>
                  <a:gd name="connsiteX50" fmla="*/ 85000 w 1238753"/>
                  <a:gd name="connsiteY50" fmla="*/ 1153454 h 1238575"/>
                  <a:gd name="connsiteX51" fmla="*/ 78142 w 1238753"/>
                  <a:gd name="connsiteY51" fmla="*/ 1020294 h 1238575"/>
                  <a:gd name="connsiteX52" fmla="*/ 144626 w 1238753"/>
                  <a:gd name="connsiteY52" fmla="*/ 1095447 h 1238575"/>
                  <a:gd name="connsiteX53" fmla="*/ 218064 w 1238753"/>
                  <a:gd name="connsiteY53" fmla="*/ 1160598 h 1238575"/>
                  <a:gd name="connsiteX54" fmla="*/ 85000 w 1238753"/>
                  <a:gd name="connsiteY54" fmla="*/ 1153454 h 1238575"/>
                  <a:gd name="connsiteX55" fmla="*/ 336079 w 1238753"/>
                  <a:gd name="connsiteY55" fmla="*/ 1147834 h 1238575"/>
                  <a:gd name="connsiteX56" fmla="*/ 199681 w 1238753"/>
                  <a:gd name="connsiteY56" fmla="*/ 1040392 h 1238575"/>
                  <a:gd name="connsiteX57" fmla="*/ 91667 w 1238753"/>
                  <a:gd name="connsiteY57" fmla="*/ 903042 h 1238575"/>
                  <a:gd name="connsiteX58" fmla="*/ 123862 w 1238753"/>
                  <a:gd name="connsiteY58" fmla="*/ 799219 h 1238575"/>
                  <a:gd name="connsiteX59" fmla="*/ 260069 w 1238753"/>
                  <a:gd name="connsiteY59" fmla="*/ 979908 h 1238575"/>
                  <a:gd name="connsiteX60" fmla="*/ 439901 w 1238753"/>
                  <a:gd name="connsiteY60" fmla="*/ 1115640 h 1238575"/>
                  <a:gd name="connsiteX61" fmla="*/ 335984 w 1238753"/>
                  <a:gd name="connsiteY61" fmla="*/ 1147834 h 1238575"/>
                  <a:gd name="connsiteX62" fmla="*/ 520483 w 1238753"/>
                  <a:gd name="connsiteY62" fmla="*/ 1069443 h 1238575"/>
                  <a:gd name="connsiteX63" fmla="*/ 315219 w 1238753"/>
                  <a:gd name="connsiteY63" fmla="*/ 924759 h 1238575"/>
                  <a:gd name="connsiteX64" fmla="*/ 169963 w 1238753"/>
                  <a:gd name="connsiteY64" fmla="*/ 718066 h 1238575"/>
                  <a:gd name="connsiteX65" fmla="*/ 188918 w 1238753"/>
                  <a:gd name="connsiteY65" fmla="*/ 694063 h 1238575"/>
                  <a:gd name="connsiteX66" fmla="*/ 212921 w 1238753"/>
                  <a:gd name="connsiteY66" fmla="*/ 721781 h 1238575"/>
                  <a:gd name="connsiteX67" fmla="*/ 212921 w 1238753"/>
                  <a:gd name="connsiteY67" fmla="*/ 721781 h 1238575"/>
                  <a:gd name="connsiteX68" fmla="*/ 543629 w 1238753"/>
                  <a:gd name="connsiteY68" fmla="*/ 692158 h 1238575"/>
                  <a:gd name="connsiteX69" fmla="*/ 544962 w 1238753"/>
                  <a:gd name="connsiteY69" fmla="*/ 693682 h 1238575"/>
                  <a:gd name="connsiteX70" fmla="*/ 546581 w 1238753"/>
                  <a:gd name="connsiteY70" fmla="*/ 695111 h 1238575"/>
                  <a:gd name="connsiteX71" fmla="*/ 516863 w 1238753"/>
                  <a:gd name="connsiteY71" fmla="*/ 1025724 h 1238575"/>
                  <a:gd name="connsiteX72" fmla="*/ 516863 w 1238753"/>
                  <a:gd name="connsiteY72" fmla="*/ 1025724 h 1238575"/>
                  <a:gd name="connsiteX73" fmla="*/ 544581 w 1238753"/>
                  <a:gd name="connsiteY73" fmla="*/ 1049822 h 1238575"/>
                  <a:gd name="connsiteX74" fmla="*/ 520388 w 1238753"/>
                  <a:gd name="connsiteY74" fmla="*/ 1069348 h 1238575"/>
                  <a:gd name="connsiteX75" fmla="*/ 687933 w 1238753"/>
                  <a:gd name="connsiteY75" fmla="*/ 619482 h 1238575"/>
                  <a:gd name="connsiteX76" fmla="*/ 693933 w 1238753"/>
                  <a:gd name="connsiteY76" fmla="*/ 759500 h 1238575"/>
                  <a:gd name="connsiteX77" fmla="*/ 598588 w 1238753"/>
                  <a:gd name="connsiteY77" fmla="*/ 992862 h 1238575"/>
                  <a:gd name="connsiteX78" fmla="*/ 572109 w 1238753"/>
                  <a:gd name="connsiteY78" fmla="*/ 970860 h 1238575"/>
                  <a:gd name="connsiteX79" fmla="*/ 572109 w 1238753"/>
                  <a:gd name="connsiteY79" fmla="*/ 970860 h 1238575"/>
                  <a:gd name="connsiteX80" fmla="*/ 611733 w 1238753"/>
                  <a:gd name="connsiteY80" fmla="*/ 739878 h 1238575"/>
                  <a:gd name="connsiteX81" fmla="*/ 688028 w 1238753"/>
                  <a:gd name="connsiteY81" fmla="*/ 619482 h 1238575"/>
                  <a:gd name="connsiteX82" fmla="*/ 1049597 w 1238753"/>
                  <a:gd name="connsiteY82" fmla="*/ 1035820 h 1238575"/>
                  <a:gd name="connsiteX83" fmla="*/ 669263 w 1238753"/>
                  <a:gd name="connsiteY83" fmla="*/ 1028676 h 1238575"/>
                  <a:gd name="connsiteX84" fmla="*/ 773181 w 1238753"/>
                  <a:gd name="connsiteY84" fmla="*/ 748832 h 1238575"/>
                  <a:gd name="connsiteX85" fmla="*/ 763751 w 1238753"/>
                  <a:gd name="connsiteY85" fmla="*/ 601290 h 1238575"/>
                  <a:gd name="connsiteX86" fmla="*/ 888815 w 1238753"/>
                  <a:gd name="connsiteY86" fmla="*/ 663202 h 1238575"/>
                  <a:gd name="connsiteX87" fmla="*/ 1159896 w 1238753"/>
                  <a:gd name="connsiteY87" fmla="*/ 944571 h 1238575"/>
                  <a:gd name="connsiteX88" fmla="*/ 1049502 w 1238753"/>
                  <a:gd name="connsiteY88" fmla="*/ 1035820 h 123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1238753" h="1238575">
                    <a:moveTo>
                      <a:pt x="1237049" y="955620"/>
                    </a:moveTo>
                    <a:cubicBezTo>
                      <a:pt x="1258289" y="807315"/>
                      <a:pt x="1076934" y="676061"/>
                      <a:pt x="921867" y="592050"/>
                    </a:cubicBezTo>
                    <a:cubicBezTo>
                      <a:pt x="932916" y="549855"/>
                      <a:pt x="931582" y="505087"/>
                      <a:pt x="917866" y="463558"/>
                    </a:cubicBezTo>
                    <a:lnTo>
                      <a:pt x="1042739" y="423934"/>
                    </a:lnTo>
                    <a:cubicBezTo>
                      <a:pt x="1060741" y="418219"/>
                      <a:pt x="1070647" y="399074"/>
                      <a:pt x="1064932" y="381072"/>
                    </a:cubicBezTo>
                    <a:cubicBezTo>
                      <a:pt x="1059312" y="363165"/>
                      <a:pt x="1040072" y="353163"/>
                      <a:pt x="1022165" y="358974"/>
                    </a:cubicBezTo>
                    <a:lnTo>
                      <a:pt x="886148" y="402027"/>
                    </a:lnTo>
                    <a:cubicBezTo>
                      <a:pt x="879385" y="392692"/>
                      <a:pt x="871860" y="383739"/>
                      <a:pt x="863383" y="375357"/>
                    </a:cubicBezTo>
                    <a:cubicBezTo>
                      <a:pt x="854906" y="366975"/>
                      <a:pt x="845952" y="359450"/>
                      <a:pt x="836713" y="352592"/>
                    </a:cubicBezTo>
                    <a:lnTo>
                      <a:pt x="879766" y="216575"/>
                    </a:lnTo>
                    <a:cubicBezTo>
                      <a:pt x="885576" y="198668"/>
                      <a:pt x="875575" y="179427"/>
                      <a:pt x="857668" y="173808"/>
                    </a:cubicBezTo>
                    <a:cubicBezTo>
                      <a:pt x="839666" y="168093"/>
                      <a:pt x="820520" y="177999"/>
                      <a:pt x="814805" y="196001"/>
                    </a:cubicBezTo>
                    <a:lnTo>
                      <a:pt x="775181" y="320874"/>
                    </a:lnTo>
                    <a:cubicBezTo>
                      <a:pt x="733557" y="307062"/>
                      <a:pt x="688790" y="305824"/>
                      <a:pt x="646594" y="316968"/>
                    </a:cubicBezTo>
                    <a:cubicBezTo>
                      <a:pt x="562774" y="161806"/>
                      <a:pt x="431329" y="-19455"/>
                      <a:pt x="283120" y="1691"/>
                    </a:cubicBezTo>
                    <a:cubicBezTo>
                      <a:pt x="246353" y="6930"/>
                      <a:pt x="213397" y="26456"/>
                      <a:pt x="185965" y="58460"/>
                    </a:cubicBezTo>
                    <a:cubicBezTo>
                      <a:pt x="162819" y="85320"/>
                      <a:pt x="143483" y="121039"/>
                      <a:pt x="129005" y="164568"/>
                    </a:cubicBezTo>
                    <a:cubicBezTo>
                      <a:pt x="106622" y="231529"/>
                      <a:pt x="96525" y="314968"/>
                      <a:pt x="100049" y="398502"/>
                    </a:cubicBezTo>
                    <a:cubicBezTo>
                      <a:pt x="103288" y="477846"/>
                      <a:pt x="118909" y="557570"/>
                      <a:pt x="148055" y="623483"/>
                    </a:cubicBezTo>
                    <a:cubicBezTo>
                      <a:pt x="144245" y="627388"/>
                      <a:pt x="140435" y="631293"/>
                      <a:pt x="136911" y="635294"/>
                    </a:cubicBezTo>
                    <a:cubicBezTo>
                      <a:pt x="115670" y="658535"/>
                      <a:pt x="97287" y="683967"/>
                      <a:pt x="81666" y="710827"/>
                    </a:cubicBezTo>
                    <a:cubicBezTo>
                      <a:pt x="64902" y="739402"/>
                      <a:pt x="50996" y="769692"/>
                      <a:pt x="39851" y="800934"/>
                    </a:cubicBezTo>
                    <a:cubicBezTo>
                      <a:pt x="26231" y="838843"/>
                      <a:pt x="16610" y="878181"/>
                      <a:pt x="10133" y="917805"/>
                    </a:cubicBezTo>
                    <a:cubicBezTo>
                      <a:pt x="-5392" y="1013436"/>
                      <a:pt x="-1868" y="1111068"/>
                      <a:pt x="12515" y="1194507"/>
                    </a:cubicBezTo>
                    <a:lnTo>
                      <a:pt x="17277" y="1221939"/>
                    </a:lnTo>
                    <a:lnTo>
                      <a:pt x="44900" y="1226320"/>
                    </a:lnTo>
                    <a:cubicBezTo>
                      <a:pt x="115480" y="1237369"/>
                      <a:pt x="216445" y="1245751"/>
                      <a:pt x="321410" y="1229463"/>
                    </a:cubicBezTo>
                    <a:cubicBezTo>
                      <a:pt x="360463" y="1223463"/>
                      <a:pt x="400087" y="1213938"/>
                      <a:pt x="438758" y="1199936"/>
                    </a:cubicBezTo>
                    <a:cubicBezTo>
                      <a:pt x="469334" y="1188887"/>
                      <a:pt x="499242" y="1175076"/>
                      <a:pt x="528103" y="1157836"/>
                    </a:cubicBezTo>
                    <a:cubicBezTo>
                      <a:pt x="554201" y="1142214"/>
                      <a:pt x="579252" y="1123926"/>
                      <a:pt x="602874" y="1102305"/>
                    </a:cubicBezTo>
                    <a:cubicBezTo>
                      <a:pt x="607065" y="1098495"/>
                      <a:pt x="611256" y="1094589"/>
                      <a:pt x="615352" y="1090494"/>
                    </a:cubicBezTo>
                    <a:cubicBezTo>
                      <a:pt x="688980" y="1122974"/>
                      <a:pt x="779753" y="1138690"/>
                      <a:pt x="868336" y="1139071"/>
                    </a:cubicBezTo>
                    <a:cubicBezTo>
                      <a:pt x="942250" y="1139547"/>
                      <a:pt x="1014735" y="1129261"/>
                      <a:pt x="1074171" y="1109449"/>
                    </a:cubicBezTo>
                    <a:cubicBezTo>
                      <a:pt x="1114271" y="1096113"/>
                      <a:pt x="1147800" y="1078683"/>
                      <a:pt x="1173708" y="1057918"/>
                    </a:cubicBezTo>
                    <a:cubicBezTo>
                      <a:pt x="1209617" y="1029438"/>
                      <a:pt x="1231429" y="994482"/>
                      <a:pt x="1237049" y="955334"/>
                    </a:cubicBezTo>
                    <a:close/>
                    <a:moveTo>
                      <a:pt x="210158" y="569571"/>
                    </a:moveTo>
                    <a:cubicBezTo>
                      <a:pt x="168344" y="455652"/>
                      <a:pt x="167486" y="295728"/>
                      <a:pt x="203015" y="189238"/>
                    </a:cubicBezTo>
                    <a:cubicBezTo>
                      <a:pt x="215683" y="151138"/>
                      <a:pt x="244448" y="85987"/>
                      <a:pt x="294264" y="78843"/>
                    </a:cubicBezTo>
                    <a:cubicBezTo>
                      <a:pt x="338079" y="72557"/>
                      <a:pt x="385228" y="99703"/>
                      <a:pt x="431424" y="145899"/>
                    </a:cubicBezTo>
                    <a:cubicBezTo>
                      <a:pt x="482669" y="197144"/>
                      <a:pt x="532675" y="271725"/>
                      <a:pt x="575633" y="349925"/>
                    </a:cubicBezTo>
                    <a:cubicBezTo>
                      <a:pt x="598493" y="391644"/>
                      <a:pt x="619448" y="434316"/>
                      <a:pt x="637545" y="474988"/>
                    </a:cubicBezTo>
                    <a:cubicBezTo>
                      <a:pt x="588682" y="464892"/>
                      <a:pt x="538961" y="461939"/>
                      <a:pt x="489908" y="465654"/>
                    </a:cubicBezTo>
                    <a:cubicBezTo>
                      <a:pt x="389609" y="473178"/>
                      <a:pt x="292264" y="508707"/>
                      <a:pt x="210158" y="569571"/>
                    </a:cubicBezTo>
                    <a:close/>
                    <a:moveTo>
                      <a:pt x="619352" y="550902"/>
                    </a:moveTo>
                    <a:cubicBezTo>
                      <a:pt x="583348" y="576906"/>
                      <a:pt x="541438" y="604147"/>
                      <a:pt x="499052" y="627293"/>
                    </a:cubicBezTo>
                    <a:cubicBezTo>
                      <a:pt x="406278" y="678061"/>
                      <a:pt x="310838" y="709684"/>
                      <a:pt x="268070" y="666917"/>
                    </a:cubicBezTo>
                    <a:lnTo>
                      <a:pt x="268070" y="666917"/>
                    </a:lnTo>
                    <a:cubicBezTo>
                      <a:pt x="260260" y="659011"/>
                      <a:pt x="252830" y="650153"/>
                      <a:pt x="246068" y="640342"/>
                    </a:cubicBezTo>
                    <a:cubicBezTo>
                      <a:pt x="313981" y="586812"/>
                      <a:pt x="395134" y="554236"/>
                      <a:pt x="479430" y="544997"/>
                    </a:cubicBezTo>
                    <a:cubicBezTo>
                      <a:pt x="525626" y="539663"/>
                      <a:pt x="572966" y="541568"/>
                      <a:pt x="619448" y="550998"/>
                    </a:cubicBezTo>
                    <a:close/>
                    <a:moveTo>
                      <a:pt x="85000" y="1153454"/>
                    </a:moveTo>
                    <a:cubicBezTo>
                      <a:pt x="79285" y="1111353"/>
                      <a:pt x="76713" y="1066205"/>
                      <a:pt x="78142" y="1020294"/>
                    </a:cubicBezTo>
                    <a:cubicBezTo>
                      <a:pt x="98430" y="1046393"/>
                      <a:pt x="120719" y="1071539"/>
                      <a:pt x="144626" y="1095447"/>
                    </a:cubicBezTo>
                    <a:cubicBezTo>
                      <a:pt x="168058" y="1118878"/>
                      <a:pt x="192537" y="1140595"/>
                      <a:pt x="218064" y="1160598"/>
                    </a:cubicBezTo>
                    <a:cubicBezTo>
                      <a:pt x="169296" y="1161741"/>
                      <a:pt x="123576" y="1158312"/>
                      <a:pt x="85000" y="1153454"/>
                    </a:cubicBezTo>
                    <a:close/>
                    <a:moveTo>
                      <a:pt x="336079" y="1147834"/>
                    </a:moveTo>
                    <a:cubicBezTo>
                      <a:pt x="287501" y="1118116"/>
                      <a:pt x="241686" y="1082397"/>
                      <a:pt x="199681" y="1040392"/>
                    </a:cubicBezTo>
                    <a:cubicBezTo>
                      <a:pt x="157390" y="998101"/>
                      <a:pt x="121385" y="951905"/>
                      <a:pt x="91667" y="903042"/>
                    </a:cubicBezTo>
                    <a:cubicBezTo>
                      <a:pt x="99002" y="867323"/>
                      <a:pt x="109670" y="832366"/>
                      <a:pt x="123862" y="799219"/>
                    </a:cubicBezTo>
                    <a:cubicBezTo>
                      <a:pt x="159771" y="863989"/>
                      <a:pt x="205205" y="925044"/>
                      <a:pt x="260069" y="979908"/>
                    </a:cubicBezTo>
                    <a:cubicBezTo>
                      <a:pt x="314838" y="1034677"/>
                      <a:pt x="375417" y="1079921"/>
                      <a:pt x="439901" y="1115640"/>
                    </a:cubicBezTo>
                    <a:cubicBezTo>
                      <a:pt x="406278" y="1130403"/>
                      <a:pt x="371131" y="1140786"/>
                      <a:pt x="335984" y="1147834"/>
                    </a:cubicBezTo>
                    <a:close/>
                    <a:moveTo>
                      <a:pt x="520483" y="1069443"/>
                    </a:moveTo>
                    <a:cubicBezTo>
                      <a:pt x="446188" y="1034391"/>
                      <a:pt x="376560" y="986100"/>
                      <a:pt x="315219" y="924759"/>
                    </a:cubicBezTo>
                    <a:cubicBezTo>
                      <a:pt x="253497" y="863037"/>
                      <a:pt x="205015" y="792933"/>
                      <a:pt x="169963" y="718066"/>
                    </a:cubicBezTo>
                    <a:cubicBezTo>
                      <a:pt x="175868" y="709779"/>
                      <a:pt x="182250" y="701778"/>
                      <a:pt x="188918" y="694063"/>
                    </a:cubicBezTo>
                    <a:cubicBezTo>
                      <a:pt x="196442" y="704064"/>
                      <a:pt x="204443" y="713304"/>
                      <a:pt x="212921" y="721781"/>
                    </a:cubicBezTo>
                    <a:lnTo>
                      <a:pt x="212921" y="721781"/>
                    </a:lnTo>
                    <a:cubicBezTo>
                      <a:pt x="292931" y="801696"/>
                      <a:pt x="430186" y="755214"/>
                      <a:pt x="543629" y="692158"/>
                    </a:cubicBezTo>
                    <a:cubicBezTo>
                      <a:pt x="544010" y="692730"/>
                      <a:pt x="544486" y="693206"/>
                      <a:pt x="544962" y="693682"/>
                    </a:cubicBezTo>
                    <a:cubicBezTo>
                      <a:pt x="545439" y="694158"/>
                      <a:pt x="546010" y="694730"/>
                      <a:pt x="546581" y="695111"/>
                    </a:cubicBezTo>
                    <a:cubicBezTo>
                      <a:pt x="483431" y="808554"/>
                      <a:pt x="436949" y="945714"/>
                      <a:pt x="516863" y="1025724"/>
                    </a:cubicBezTo>
                    <a:lnTo>
                      <a:pt x="516863" y="1025724"/>
                    </a:lnTo>
                    <a:cubicBezTo>
                      <a:pt x="525436" y="1034296"/>
                      <a:pt x="534580" y="1042297"/>
                      <a:pt x="544581" y="1049822"/>
                    </a:cubicBezTo>
                    <a:cubicBezTo>
                      <a:pt x="536771" y="1056680"/>
                      <a:pt x="528674" y="1063252"/>
                      <a:pt x="520388" y="1069348"/>
                    </a:cubicBezTo>
                    <a:close/>
                    <a:moveTo>
                      <a:pt x="687933" y="619482"/>
                    </a:moveTo>
                    <a:cubicBezTo>
                      <a:pt x="697362" y="665964"/>
                      <a:pt x="699267" y="713304"/>
                      <a:pt x="693933" y="759500"/>
                    </a:cubicBezTo>
                    <a:cubicBezTo>
                      <a:pt x="684694" y="843796"/>
                      <a:pt x="652118" y="924949"/>
                      <a:pt x="598588" y="992862"/>
                    </a:cubicBezTo>
                    <a:cubicBezTo>
                      <a:pt x="588777" y="986100"/>
                      <a:pt x="579919" y="978765"/>
                      <a:pt x="572109" y="970860"/>
                    </a:cubicBezTo>
                    <a:lnTo>
                      <a:pt x="572109" y="970860"/>
                    </a:lnTo>
                    <a:cubicBezTo>
                      <a:pt x="529341" y="927997"/>
                      <a:pt x="560964" y="832652"/>
                      <a:pt x="611733" y="739878"/>
                    </a:cubicBezTo>
                    <a:cubicBezTo>
                      <a:pt x="634878" y="697492"/>
                      <a:pt x="662025" y="655582"/>
                      <a:pt x="688028" y="619482"/>
                    </a:cubicBezTo>
                    <a:close/>
                    <a:moveTo>
                      <a:pt x="1049597" y="1035820"/>
                    </a:moveTo>
                    <a:cubicBezTo>
                      <a:pt x="943107" y="1071349"/>
                      <a:pt x="783183" y="1070491"/>
                      <a:pt x="669263" y="1028676"/>
                    </a:cubicBezTo>
                    <a:cubicBezTo>
                      <a:pt x="730223" y="946571"/>
                      <a:pt x="765752" y="849225"/>
                      <a:pt x="773181" y="748832"/>
                    </a:cubicBezTo>
                    <a:cubicBezTo>
                      <a:pt x="776896" y="699778"/>
                      <a:pt x="773848" y="650058"/>
                      <a:pt x="763751" y="601290"/>
                    </a:cubicBezTo>
                    <a:cubicBezTo>
                      <a:pt x="804423" y="619387"/>
                      <a:pt x="847191" y="640247"/>
                      <a:pt x="888815" y="663202"/>
                    </a:cubicBezTo>
                    <a:cubicBezTo>
                      <a:pt x="1037214" y="744831"/>
                      <a:pt x="1173136" y="852083"/>
                      <a:pt x="1159896" y="944571"/>
                    </a:cubicBezTo>
                    <a:cubicBezTo>
                      <a:pt x="1152848" y="994386"/>
                      <a:pt x="1087697" y="1023152"/>
                      <a:pt x="1049502" y="10358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4">
              <a:extLst>
                <a:ext uri="{FF2B5EF4-FFF2-40B4-BE49-F238E27FC236}">
                  <a16:creationId xmlns:a16="http://schemas.microsoft.com/office/drawing/2014/main" id="{4D64B248-0210-993B-4B6D-B1013A0E58D6}"/>
                </a:ext>
              </a:extLst>
            </p:cNvPr>
            <p:cNvGrpSpPr/>
            <p:nvPr/>
          </p:nvGrpSpPr>
          <p:grpSpPr>
            <a:xfrm>
              <a:off x="6638888" y="3451917"/>
              <a:ext cx="1701072" cy="699201"/>
              <a:chOff x="6638888" y="3451917"/>
              <a:chExt cx="1701072" cy="699201"/>
            </a:xfrm>
            <a:solidFill>
              <a:srgbClr val="000000"/>
            </a:solidFill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AE08C728-9A1A-F91E-20F6-4C129D221225}"/>
                  </a:ext>
                </a:extLst>
              </p:cNvPr>
              <p:cNvSpPr/>
              <p:nvPr/>
            </p:nvSpPr>
            <p:spPr>
              <a:xfrm>
                <a:off x="6638888" y="3962896"/>
                <a:ext cx="827862" cy="188221"/>
              </a:xfrm>
              <a:custGeom>
                <a:avLst/>
                <a:gdLst>
                  <a:gd name="connsiteX0" fmla="*/ 347299 w 827862"/>
                  <a:gd name="connsiteY0" fmla="*/ 188218 h 188221"/>
                  <a:gd name="connsiteX1" fmla="*/ 303484 w 827862"/>
                  <a:gd name="connsiteY1" fmla="*/ 145356 h 188221"/>
                  <a:gd name="connsiteX2" fmla="*/ 303484 w 827862"/>
                  <a:gd name="connsiteY2" fmla="*/ 145356 h 188221"/>
                  <a:gd name="connsiteX3" fmla="*/ 346346 w 827862"/>
                  <a:gd name="connsiteY3" fmla="*/ 101445 h 188221"/>
                  <a:gd name="connsiteX4" fmla="*/ 346346 w 827862"/>
                  <a:gd name="connsiteY4" fmla="*/ 101445 h 188221"/>
                  <a:gd name="connsiteX5" fmla="*/ 390257 w 827862"/>
                  <a:gd name="connsiteY5" fmla="*/ 144403 h 188221"/>
                  <a:gd name="connsiteX6" fmla="*/ 390257 w 827862"/>
                  <a:gd name="connsiteY6" fmla="*/ 144403 h 188221"/>
                  <a:gd name="connsiteX7" fmla="*/ 347299 w 827862"/>
                  <a:gd name="connsiteY7" fmla="*/ 188218 h 188221"/>
                  <a:gd name="connsiteX8" fmla="*/ 347299 w 827862"/>
                  <a:gd name="connsiteY8" fmla="*/ 188218 h 188221"/>
                  <a:gd name="connsiteX9" fmla="*/ 193756 w 827862"/>
                  <a:gd name="connsiteY9" fmla="*/ 185932 h 188221"/>
                  <a:gd name="connsiteX10" fmla="*/ 151655 w 827862"/>
                  <a:gd name="connsiteY10" fmla="*/ 141260 h 188221"/>
                  <a:gd name="connsiteX11" fmla="*/ 151655 w 827862"/>
                  <a:gd name="connsiteY11" fmla="*/ 141260 h 188221"/>
                  <a:gd name="connsiteX12" fmla="*/ 196423 w 827862"/>
                  <a:gd name="connsiteY12" fmla="*/ 99160 h 188221"/>
                  <a:gd name="connsiteX13" fmla="*/ 196423 w 827862"/>
                  <a:gd name="connsiteY13" fmla="*/ 99160 h 188221"/>
                  <a:gd name="connsiteX14" fmla="*/ 238428 w 827862"/>
                  <a:gd name="connsiteY14" fmla="*/ 143927 h 188221"/>
                  <a:gd name="connsiteX15" fmla="*/ 238428 w 827862"/>
                  <a:gd name="connsiteY15" fmla="*/ 143927 h 188221"/>
                  <a:gd name="connsiteX16" fmla="*/ 195185 w 827862"/>
                  <a:gd name="connsiteY16" fmla="*/ 185932 h 188221"/>
                  <a:gd name="connsiteX17" fmla="*/ 193851 w 827862"/>
                  <a:gd name="connsiteY17" fmla="*/ 185932 h 188221"/>
                  <a:gd name="connsiteX18" fmla="*/ 42022 w 827862"/>
                  <a:gd name="connsiteY18" fmla="*/ 181265 h 188221"/>
                  <a:gd name="connsiteX19" fmla="*/ 17 w 827862"/>
                  <a:gd name="connsiteY19" fmla="*/ 136497 h 188221"/>
                  <a:gd name="connsiteX20" fmla="*/ 17 w 827862"/>
                  <a:gd name="connsiteY20" fmla="*/ 136497 h 188221"/>
                  <a:gd name="connsiteX21" fmla="*/ 44785 w 827862"/>
                  <a:gd name="connsiteY21" fmla="*/ 94492 h 188221"/>
                  <a:gd name="connsiteX22" fmla="*/ 44785 w 827862"/>
                  <a:gd name="connsiteY22" fmla="*/ 94492 h 188221"/>
                  <a:gd name="connsiteX23" fmla="*/ 86790 w 827862"/>
                  <a:gd name="connsiteY23" fmla="*/ 139260 h 188221"/>
                  <a:gd name="connsiteX24" fmla="*/ 86790 w 827862"/>
                  <a:gd name="connsiteY24" fmla="*/ 139260 h 188221"/>
                  <a:gd name="connsiteX25" fmla="*/ 43451 w 827862"/>
                  <a:gd name="connsiteY25" fmla="*/ 181265 h 188221"/>
                  <a:gd name="connsiteX26" fmla="*/ 42118 w 827862"/>
                  <a:gd name="connsiteY26" fmla="*/ 181265 h 188221"/>
                  <a:gd name="connsiteX27" fmla="*/ 455217 w 827862"/>
                  <a:gd name="connsiteY27" fmla="*/ 141260 h 188221"/>
                  <a:gd name="connsiteX28" fmla="*/ 493222 w 827862"/>
                  <a:gd name="connsiteY28" fmla="*/ 93159 h 188221"/>
                  <a:gd name="connsiteX29" fmla="*/ 493222 w 827862"/>
                  <a:gd name="connsiteY29" fmla="*/ 93159 h 188221"/>
                  <a:gd name="connsiteX30" fmla="*/ 541323 w 827862"/>
                  <a:gd name="connsiteY30" fmla="*/ 131163 h 188221"/>
                  <a:gd name="connsiteX31" fmla="*/ 541323 w 827862"/>
                  <a:gd name="connsiteY31" fmla="*/ 131163 h 188221"/>
                  <a:gd name="connsiteX32" fmla="*/ 503318 w 827862"/>
                  <a:gd name="connsiteY32" fmla="*/ 179265 h 188221"/>
                  <a:gd name="connsiteX33" fmla="*/ 503318 w 827862"/>
                  <a:gd name="connsiteY33" fmla="*/ 179265 h 188221"/>
                  <a:gd name="connsiteX34" fmla="*/ 498270 w 827862"/>
                  <a:gd name="connsiteY34" fmla="*/ 179551 h 188221"/>
                  <a:gd name="connsiteX35" fmla="*/ 498270 w 827862"/>
                  <a:gd name="connsiteY35" fmla="*/ 179551 h 188221"/>
                  <a:gd name="connsiteX36" fmla="*/ 455312 w 827862"/>
                  <a:gd name="connsiteY36" fmla="*/ 141260 h 188221"/>
                  <a:gd name="connsiteX37" fmla="*/ 605331 w 827862"/>
                  <a:gd name="connsiteY37" fmla="*/ 118686 h 188221"/>
                  <a:gd name="connsiteX38" fmla="*/ 633906 w 827862"/>
                  <a:gd name="connsiteY38" fmla="*/ 64393 h 188221"/>
                  <a:gd name="connsiteX39" fmla="*/ 633906 w 827862"/>
                  <a:gd name="connsiteY39" fmla="*/ 64393 h 188221"/>
                  <a:gd name="connsiteX40" fmla="*/ 688198 w 827862"/>
                  <a:gd name="connsiteY40" fmla="*/ 92968 h 188221"/>
                  <a:gd name="connsiteX41" fmla="*/ 688198 w 827862"/>
                  <a:gd name="connsiteY41" fmla="*/ 92968 h 188221"/>
                  <a:gd name="connsiteX42" fmla="*/ 659623 w 827862"/>
                  <a:gd name="connsiteY42" fmla="*/ 147166 h 188221"/>
                  <a:gd name="connsiteX43" fmla="*/ 659623 w 827862"/>
                  <a:gd name="connsiteY43" fmla="*/ 147166 h 188221"/>
                  <a:gd name="connsiteX44" fmla="*/ 646860 w 827862"/>
                  <a:gd name="connsiteY44" fmla="*/ 149070 h 188221"/>
                  <a:gd name="connsiteX45" fmla="*/ 646860 w 827862"/>
                  <a:gd name="connsiteY45" fmla="*/ 149070 h 188221"/>
                  <a:gd name="connsiteX46" fmla="*/ 605426 w 827862"/>
                  <a:gd name="connsiteY46" fmla="*/ 118591 h 188221"/>
                  <a:gd name="connsiteX47" fmla="*/ 747825 w 827862"/>
                  <a:gd name="connsiteY47" fmla="*/ 66393 h 188221"/>
                  <a:gd name="connsiteX48" fmla="*/ 761446 w 827862"/>
                  <a:gd name="connsiteY48" fmla="*/ 6672 h 188221"/>
                  <a:gd name="connsiteX49" fmla="*/ 761446 w 827862"/>
                  <a:gd name="connsiteY49" fmla="*/ 6672 h 188221"/>
                  <a:gd name="connsiteX50" fmla="*/ 821168 w 827862"/>
                  <a:gd name="connsiteY50" fmla="*/ 20293 h 188221"/>
                  <a:gd name="connsiteX51" fmla="*/ 821168 w 827862"/>
                  <a:gd name="connsiteY51" fmla="*/ 20293 h 188221"/>
                  <a:gd name="connsiteX52" fmla="*/ 807547 w 827862"/>
                  <a:gd name="connsiteY52" fmla="*/ 80110 h 188221"/>
                  <a:gd name="connsiteX53" fmla="*/ 807547 w 827862"/>
                  <a:gd name="connsiteY53" fmla="*/ 80110 h 188221"/>
                  <a:gd name="connsiteX54" fmla="*/ 784496 w 827862"/>
                  <a:gd name="connsiteY54" fmla="*/ 86777 h 188221"/>
                  <a:gd name="connsiteX55" fmla="*/ 784496 w 827862"/>
                  <a:gd name="connsiteY55" fmla="*/ 86777 h 188221"/>
                  <a:gd name="connsiteX56" fmla="*/ 747825 w 827862"/>
                  <a:gd name="connsiteY56" fmla="*/ 66489 h 188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827862" h="188221">
                    <a:moveTo>
                      <a:pt x="347299" y="188218"/>
                    </a:moveTo>
                    <a:cubicBezTo>
                      <a:pt x="323391" y="188504"/>
                      <a:pt x="303674" y="169263"/>
                      <a:pt x="303484" y="145356"/>
                    </a:cubicBezTo>
                    <a:lnTo>
                      <a:pt x="303484" y="145356"/>
                    </a:lnTo>
                    <a:cubicBezTo>
                      <a:pt x="303198" y="121353"/>
                      <a:pt x="322438" y="101826"/>
                      <a:pt x="346346" y="101445"/>
                    </a:cubicBezTo>
                    <a:lnTo>
                      <a:pt x="346346" y="101445"/>
                    </a:lnTo>
                    <a:cubicBezTo>
                      <a:pt x="370349" y="101160"/>
                      <a:pt x="389971" y="120400"/>
                      <a:pt x="390257" y="144403"/>
                    </a:cubicBezTo>
                    <a:lnTo>
                      <a:pt x="390257" y="144403"/>
                    </a:lnTo>
                    <a:cubicBezTo>
                      <a:pt x="390447" y="168311"/>
                      <a:pt x="371302" y="187933"/>
                      <a:pt x="347299" y="188218"/>
                    </a:cubicBezTo>
                    <a:lnTo>
                      <a:pt x="347299" y="188218"/>
                    </a:lnTo>
                    <a:close/>
                    <a:moveTo>
                      <a:pt x="193756" y="185932"/>
                    </a:moveTo>
                    <a:cubicBezTo>
                      <a:pt x="169753" y="185170"/>
                      <a:pt x="150988" y="165168"/>
                      <a:pt x="151655" y="141260"/>
                    </a:cubicBezTo>
                    <a:lnTo>
                      <a:pt x="151655" y="141260"/>
                    </a:lnTo>
                    <a:cubicBezTo>
                      <a:pt x="152417" y="117352"/>
                      <a:pt x="172420" y="98493"/>
                      <a:pt x="196423" y="99160"/>
                    </a:cubicBezTo>
                    <a:lnTo>
                      <a:pt x="196423" y="99160"/>
                    </a:lnTo>
                    <a:cubicBezTo>
                      <a:pt x="220330" y="99921"/>
                      <a:pt x="239095" y="119924"/>
                      <a:pt x="238428" y="143927"/>
                    </a:cubicBezTo>
                    <a:lnTo>
                      <a:pt x="238428" y="143927"/>
                    </a:lnTo>
                    <a:cubicBezTo>
                      <a:pt x="237666" y="167359"/>
                      <a:pt x="218425" y="185932"/>
                      <a:pt x="195185" y="185932"/>
                    </a:cubicBezTo>
                    <a:lnTo>
                      <a:pt x="193851" y="185932"/>
                    </a:lnTo>
                    <a:close/>
                    <a:moveTo>
                      <a:pt x="42022" y="181265"/>
                    </a:moveTo>
                    <a:cubicBezTo>
                      <a:pt x="18115" y="180503"/>
                      <a:pt x="-650" y="160501"/>
                      <a:pt x="17" y="136497"/>
                    </a:cubicBezTo>
                    <a:lnTo>
                      <a:pt x="17" y="136497"/>
                    </a:lnTo>
                    <a:cubicBezTo>
                      <a:pt x="779" y="112590"/>
                      <a:pt x="20877" y="93826"/>
                      <a:pt x="44785" y="94492"/>
                    </a:cubicBezTo>
                    <a:lnTo>
                      <a:pt x="44785" y="94492"/>
                    </a:lnTo>
                    <a:cubicBezTo>
                      <a:pt x="68692" y="95254"/>
                      <a:pt x="87457" y="115257"/>
                      <a:pt x="86790" y="139260"/>
                    </a:cubicBezTo>
                    <a:lnTo>
                      <a:pt x="86790" y="139260"/>
                    </a:lnTo>
                    <a:cubicBezTo>
                      <a:pt x="86028" y="162786"/>
                      <a:pt x="66787" y="181265"/>
                      <a:pt x="43451" y="181265"/>
                    </a:cubicBezTo>
                    <a:lnTo>
                      <a:pt x="42118" y="181265"/>
                    </a:lnTo>
                    <a:close/>
                    <a:moveTo>
                      <a:pt x="455217" y="141260"/>
                    </a:moveTo>
                    <a:cubicBezTo>
                      <a:pt x="452360" y="117447"/>
                      <a:pt x="469409" y="95921"/>
                      <a:pt x="493222" y="93159"/>
                    </a:cubicBezTo>
                    <a:lnTo>
                      <a:pt x="493222" y="93159"/>
                    </a:lnTo>
                    <a:cubicBezTo>
                      <a:pt x="517034" y="90301"/>
                      <a:pt x="538561" y="107351"/>
                      <a:pt x="541323" y="131163"/>
                    </a:cubicBezTo>
                    <a:lnTo>
                      <a:pt x="541323" y="131163"/>
                    </a:lnTo>
                    <a:cubicBezTo>
                      <a:pt x="544181" y="154976"/>
                      <a:pt x="527131" y="176502"/>
                      <a:pt x="503318" y="179265"/>
                    </a:cubicBezTo>
                    <a:lnTo>
                      <a:pt x="503318" y="179265"/>
                    </a:lnTo>
                    <a:cubicBezTo>
                      <a:pt x="501699" y="179455"/>
                      <a:pt x="499889" y="179551"/>
                      <a:pt x="498270" y="179551"/>
                    </a:cubicBezTo>
                    <a:lnTo>
                      <a:pt x="498270" y="179551"/>
                    </a:lnTo>
                    <a:cubicBezTo>
                      <a:pt x="476553" y="179551"/>
                      <a:pt x="457789" y="163263"/>
                      <a:pt x="455312" y="141260"/>
                    </a:cubicBezTo>
                    <a:close/>
                    <a:moveTo>
                      <a:pt x="605331" y="118686"/>
                    </a:moveTo>
                    <a:cubicBezTo>
                      <a:pt x="598283" y="95730"/>
                      <a:pt x="611046" y="71537"/>
                      <a:pt x="633906" y="64393"/>
                    </a:cubicBezTo>
                    <a:lnTo>
                      <a:pt x="633906" y="64393"/>
                    </a:lnTo>
                    <a:cubicBezTo>
                      <a:pt x="656861" y="57345"/>
                      <a:pt x="681055" y="70108"/>
                      <a:pt x="688198" y="92968"/>
                    </a:cubicBezTo>
                    <a:lnTo>
                      <a:pt x="688198" y="92968"/>
                    </a:lnTo>
                    <a:cubicBezTo>
                      <a:pt x="695247" y="115828"/>
                      <a:pt x="682483" y="140117"/>
                      <a:pt x="659623" y="147166"/>
                    </a:cubicBezTo>
                    <a:lnTo>
                      <a:pt x="659623" y="147166"/>
                    </a:lnTo>
                    <a:cubicBezTo>
                      <a:pt x="655337" y="148499"/>
                      <a:pt x="651051" y="149070"/>
                      <a:pt x="646860" y="149070"/>
                    </a:cubicBezTo>
                    <a:lnTo>
                      <a:pt x="646860" y="149070"/>
                    </a:lnTo>
                    <a:cubicBezTo>
                      <a:pt x="628381" y="149070"/>
                      <a:pt x="611141" y="137164"/>
                      <a:pt x="605426" y="118591"/>
                    </a:cubicBezTo>
                    <a:close/>
                    <a:moveTo>
                      <a:pt x="747825" y="66393"/>
                    </a:moveTo>
                    <a:cubicBezTo>
                      <a:pt x="735062" y="46201"/>
                      <a:pt x="741062" y="19435"/>
                      <a:pt x="761446" y="6672"/>
                    </a:cubicBezTo>
                    <a:lnTo>
                      <a:pt x="761446" y="6672"/>
                    </a:lnTo>
                    <a:cubicBezTo>
                      <a:pt x="781639" y="-6092"/>
                      <a:pt x="808499" y="4"/>
                      <a:pt x="821168" y="20293"/>
                    </a:cubicBezTo>
                    <a:lnTo>
                      <a:pt x="821168" y="20293"/>
                    </a:lnTo>
                    <a:cubicBezTo>
                      <a:pt x="833931" y="40485"/>
                      <a:pt x="827930" y="67346"/>
                      <a:pt x="807547" y="80110"/>
                    </a:cubicBezTo>
                    <a:lnTo>
                      <a:pt x="807547" y="80110"/>
                    </a:lnTo>
                    <a:cubicBezTo>
                      <a:pt x="800403" y="84586"/>
                      <a:pt x="792402" y="86777"/>
                      <a:pt x="784496" y="86777"/>
                    </a:cubicBezTo>
                    <a:lnTo>
                      <a:pt x="784496" y="86777"/>
                    </a:lnTo>
                    <a:cubicBezTo>
                      <a:pt x="770114" y="86777"/>
                      <a:pt x="756017" y="79633"/>
                      <a:pt x="747825" y="664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E227B96E-2157-8A74-9830-D47E2B844A02}"/>
                  </a:ext>
                </a:extLst>
              </p:cNvPr>
              <p:cNvSpPr/>
              <p:nvPr/>
            </p:nvSpPr>
            <p:spPr>
              <a:xfrm>
                <a:off x="7468724" y="3900037"/>
                <a:ext cx="86674" cy="86676"/>
              </a:xfrm>
              <a:custGeom>
                <a:avLst/>
                <a:gdLst>
                  <a:gd name="connsiteX0" fmla="*/ 26002 w 86674"/>
                  <a:gd name="connsiteY0" fmla="*/ 83057 h 86676"/>
                  <a:gd name="connsiteX1" fmla="*/ 26002 w 86674"/>
                  <a:gd name="connsiteY1" fmla="*/ 83057 h 86676"/>
                  <a:gd name="connsiteX2" fmla="*/ 3618 w 86674"/>
                  <a:gd name="connsiteY2" fmla="*/ 26002 h 86676"/>
                  <a:gd name="connsiteX3" fmla="*/ 3618 w 86674"/>
                  <a:gd name="connsiteY3" fmla="*/ 26002 h 86676"/>
                  <a:gd name="connsiteX4" fmla="*/ 60673 w 86674"/>
                  <a:gd name="connsiteY4" fmla="*/ 3618 h 86676"/>
                  <a:gd name="connsiteX5" fmla="*/ 60673 w 86674"/>
                  <a:gd name="connsiteY5" fmla="*/ 3618 h 86676"/>
                  <a:gd name="connsiteX6" fmla="*/ 83057 w 86674"/>
                  <a:gd name="connsiteY6" fmla="*/ 60673 h 86676"/>
                  <a:gd name="connsiteX7" fmla="*/ 83057 w 86674"/>
                  <a:gd name="connsiteY7" fmla="*/ 60673 h 86676"/>
                  <a:gd name="connsiteX8" fmla="*/ 43337 w 86674"/>
                  <a:gd name="connsiteY8" fmla="*/ 86676 h 86676"/>
                  <a:gd name="connsiteX9" fmla="*/ 43337 w 86674"/>
                  <a:gd name="connsiteY9" fmla="*/ 86676 h 86676"/>
                  <a:gd name="connsiteX10" fmla="*/ 26002 w 86674"/>
                  <a:gd name="connsiteY10" fmla="*/ 83057 h 8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674" h="86676">
                    <a:moveTo>
                      <a:pt x="26002" y="83057"/>
                    </a:moveTo>
                    <a:lnTo>
                      <a:pt x="26002" y="83057"/>
                    </a:lnTo>
                    <a:cubicBezTo>
                      <a:pt x="3999" y="73436"/>
                      <a:pt x="-5907" y="47909"/>
                      <a:pt x="3618" y="26002"/>
                    </a:cubicBezTo>
                    <a:lnTo>
                      <a:pt x="3618" y="26002"/>
                    </a:lnTo>
                    <a:cubicBezTo>
                      <a:pt x="13238" y="3999"/>
                      <a:pt x="38765" y="-5907"/>
                      <a:pt x="60673" y="3618"/>
                    </a:cubicBezTo>
                    <a:lnTo>
                      <a:pt x="60673" y="3618"/>
                    </a:lnTo>
                    <a:cubicBezTo>
                      <a:pt x="82676" y="13238"/>
                      <a:pt x="92582" y="38765"/>
                      <a:pt x="83057" y="60673"/>
                    </a:cubicBezTo>
                    <a:lnTo>
                      <a:pt x="83057" y="60673"/>
                    </a:lnTo>
                    <a:cubicBezTo>
                      <a:pt x="75913" y="76961"/>
                      <a:pt x="60006" y="86676"/>
                      <a:pt x="43337" y="86676"/>
                    </a:cubicBezTo>
                    <a:lnTo>
                      <a:pt x="43337" y="86676"/>
                    </a:lnTo>
                    <a:cubicBezTo>
                      <a:pt x="37527" y="86676"/>
                      <a:pt x="31622" y="85533"/>
                      <a:pt x="26002" y="830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8AA22333-C3D8-B6AC-C5D6-8AED455ECAB8}"/>
                  </a:ext>
                </a:extLst>
              </p:cNvPr>
              <p:cNvSpPr/>
              <p:nvPr/>
            </p:nvSpPr>
            <p:spPr>
              <a:xfrm>
                <a:off x="7338496" y="3822881"/>
                <a:ext cx="86699" cy="86774"/>
              </a:xfrm>
              <a:custGeom>
                <a:avLst/>
                <a:gdLst>
                  <a:gd name="connsiteX0" fmla="*/ 16498 w 86699"/>
                  <a:gd name="connsiteY0" fmla="*/ 77440 h 86774"/>
                  <a:gd name="connsiteX1" fmla="*/ 16498 w 86699"/>
                  <a:gd name="connsiteY1" fmla="*/ 77440 h 86774"/>
                  <a:gd name="connsiteX2" fmla="*/ 9259 w 86699"/>
                  <a:gd name="connsiteY2" fmla="*/ 16480 h 86774"/>
                  <a:gd name="connsiteX3" fmla="*/ 9259 w 86699"/>
                  <a:gd name="connsiteY3" fmla="*/ 16480 h 86774"/>
                  <a:gd name="connsiteX4" fmla="*/ 70219 w 86699"/>
                  <a:gd name="connsiteY4" fmla="*/ 9336 h 86774"/>
                  <a:gd name="connsiteX5" fmla="*/ 70219 w 86699"/>
                  <a:gd name="connsiteY5" fmla="*/ 9336 h 86774"/>
                  <a:gd name="connsiteX6" fmla="*/ 77363 w 86699"/>
                  <a:gd name="connsiteY6" fmla="*/ 70201 h 86774"/>
                  <a:gd name="connsiteX7" fmla="*/ 77363 w 86699"/>
                  <a:gd name="connsiteY7" fmla="*/ 70201 h 86774"/>
                  <a:gd name="connsiteX8" fmla="*/ 43359 w 86699"/>
                  <a:gd name="connsiteY8" fmla="*/ 86775 h 86774"/>
                  <a:gd name="connsiteX9" fmla="*/ 43359 w 86699"/>
                  <a:gd name="connsiteY9" fmla="*/ 86775 h 86774"/>
                  <a:gd name="connsiteX10" fmla="*/ 16594 w 86699"/>
                  <a:gd name="connsiteY10" fmla="*/ 77440 h 8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699" h="86774">
                    <a:moveTo>
                      <a:pt x="16498" y="77440"/>
                    </a:moveTo>
                    <a:lnTo>
                      <a:pt x="16498" y="77440"/>
                    </a:lnTo>
                    <a:cubicBezTo>
                      <a:pt x="-2266" y="62581"/>
                      <a:pt x="-5504" y="35340"/>
                      <a:pt x="9259" y="16480"/>
                    </a:cubicBezTo>
                    <a:lnTo>
                      <a:pt x="9259" y="16480"/>
                    </a:lnTo>
                    <a:cubicBezTo>
                      <a:pt x="24118" y="-2284"/>
                      <a:pt x="51360" y="-5523"/>
                      <a:pt x="70219" y="9336"/>
                    </a:cubicBezTo>
                    <a:lnTo>
                      <a:pt x="70219" y="9336"/>
                    </a:lnTo>
                    <a:cubicBezTo>
                      <a:pt x="88984" y="24195"/>
                      <a:pt x="92222" y="51437"/>
                      <a:pt x="77363" y="70201"/>
                    </a:cubicBezTo>
                    <a:lnTo>
                      <a:pt x="77363" y="70201"/>
                    </a:lnTo>
                    <a:cubicBezTo>
                      <a:pt x="68791" y="81059"/>
                      <a:pt x="56122" y="86775"/>
                      <a:pt x="43359" y="86775"/>
                    </a:cubicBezTo>
                    <a:lnTo>
                      <a:pt x="43359" y="86775"/>
                    </a:lnTo>
                    <a:cubicBezTo>
                      <a:pt x="33929" y="86775"/>
                      <a:pt x="24499" y="83726"/>
                      <a:pt x="16594" y="774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50EF4EEB-87B5-3C87-E2E4-DC324A353A51}"/>
                  </a:ext>
                </a:extLst>
              </p:cNvPr>
              <p:cNvSpPr/>
              <p:nvPr/>
            </p:nvSpPr>
            <p:spPr>
              <a:xfrm>
                <a:off x="7581933" y="3751784"/>
                <a:ext cx="86754" cy="86719"/>
              </a:xfrm>
              <a:custGeom>
                <a:avLst/>
                <a:gdLst>
                  <a:gd name="connsiteX0" fmla="*/ 41476 w 86754"/>
                  <a:gd name="connsiteY0" fmla="*/ 86720 h 86719"/>
                  <a:gd name="connsiteX1" fmla="*/ 42 w 86754"/>
                  <a:gd name="connsiteY1" fmla="*/ 41476 h 86719"/>
                  <a:gd name="connsiteX2" fmla="*/ 42 w 86754"/>
                  <a:gd name="connsiteY2" fmla="*/ 41476 h 86719"/>
                  <a:gd name="connsiteX3" fmla="*/ 45286 w 86754"/>
                  <a:gd name="connsiteY3" fmla="*/ 42 h 86719"/>
                  <a:gd name="connsiteX4" fmla="*/ 45286 w 86754"/>
                  <a:gd name="connsiteY4" fmla="*/ 42 h 86719"/>
                  <a:gd name="connsiteX5" fmla="*/ 86720 w 86754"/>
                  <a:gd name="connsiteY5" fmla="*/ 45286 h 86719"/>
                  <a:gd name="connsiteX6" fmla="*/ 86720 w 86754"/>
                  <a:gd name="connsiteY6" fmla="*/ 45286 h 86719"/>
                  <a:gd name="connsiteX7" fmla="*/ 43381 w 86754"/>
                  <a:gd name="connsiteY7" fmla="*/ 86720 h 86719"/>
                  <a:gd name="connsiteX8" fmla="*/ 43381 w 86754"/>
                  <a:gd name="connsiteY8" fmla="*/ 86720 h 86719"/>
                  <a:gd name="connsiteX9" fmla="*/ 41476 w 86754"/>
                  <a:gd name="connsiteY9" fmla="*/ 86720 h 86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754" h="86719">
                    <a:moveTo>
                      <a:pt x="41476" y="86720"/>
                    </a:moveTo>
                    <a:cubicBezTo>
                      <a:pt x="17568" y="85672"/>
                      <a:pt x="-1006" y="65384"/>
                      <a:pt x="42" y="41476"/>
                    </a:cubicBezTo>
                    <a:lnTo>
                      <a:pt x="42" y="41476"/>
                    </a:lnTo>
                    <a:cubicBezTo>
                      <a:pt x="1090" y="17568"/>
                      <a:pt x="21378" y="-1006"/>
                      <a:pt x="45286" y="42"/>
                    </a:cubicBezTo>
                    <a:lnTo>
                      <a:pt x="45286" y="42"/>
                    </a:lnTo>
                    <a:cubicBezTo>
                      <a:pt x="69194" y="1090"/>
                      <a:pt x="87672" y="21378"/>
                      <a:pt x="86720" y="45286"/>
                    </a:cubicBezTo>
                    <a:lnTo>
                      <a:pt x="86720" y="45286"/>
                    </a:lnTo>
                    <a:cubicBezTo>
                      <a:pt x="85672" y="68527"/>
                      <a:pt x="66527" y="86720"/>
                      <a:pt x="43381" y="86720"/>
                    </a:cubicBezTo>
                    <a:lnTo>
                      <a:pt x="43381" y="86720"/>
                    </a:lnTo>
                    <a:cubicBezTo>
                      <a:pt x="42809" y="86720"/>
                      <a:pt x="42143" y="86720"/>
                      <a:pt x="41476" y="867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CEE8DEB1-70CA-8024-3461-C8018F0F9382}"/>
                  </a:ext>
                </a:extLst>
              </p:cNvPr>
              <p:cNvSpPr/>
              <p:nvPr/>
            </p:nvSpPr>
            <p:spPr>
              <a:xfrm>
                <a:off x="7240642" y="3708399"/>
                <a:ext cx="86723" cy="86766"/>
              </a:xfrm>
              <a:custGeom>
                <a:avLst/>
                <a:gdLst>
                  <a:gd name="connsiteX0" fmla="*/ 4624 w 86723"/>
                  <a:gd name="connsiteY0" fmla="*/ 62763 h 86766"/>
                  <a:gd name="connsiteX1" fmla="*/ 23960 w 86723"/>
                  <a:gd name="connsiteY1" fmla="*/ 4565 h 86766"/>
                  <a:gd name="connsiteX2" fmla="*/ 23960 w 86723"/>
                  <a:gd name="connsiteY2" fmla="*/ 4565 h 86766"/>
                  <a:gd name="connsiteX3" fmla="*/ 82158 w 86723"/>
                  <a:gd name="connsiteY3" fmla="*/ 23901 h 86766"/>
                  <a:gd name="connsiteX4" fmla="*/ 82158 w 86723"/>
                  <a:gd name="connsiteY4" fmla="*/ 23901 h 86766"/>
                  <a:gd name="connsiteX5" fmla="*/ 62822 w 86723"/>
                  <a:gd name="connsiteY5" fmla="*/ 82099 h 86766"/>
                  <a:gd name="connsiteX6" fmla="*/ 62822 w 86723"/>
                  <a:gd name="connsiteY6" fmla="*/ 82099 h 86766"/>
                  <a:gd name="connsiteX7" fmla="*/ 43486 w 86723"/>
                  <a:gd name="connsiteY7" fmla="*/ 86766 h 86766"/>
                  <a:gd name="connsiteX8" fmla="*/ 43486 w 86723"/>
                  <a:gd name="connsiteY8" fmla="*/ 86766 h 86766"/>
                  <a:gd name="connsiteX9" fmla="*/ 4720 w 86723"/>
                  <a:gd name="connsiteY9" fmla="*/ 62763 h 8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723" h="86766">
                    <a:moveTo>
                      <a:pt x="4624" y="62763"/>
                    </a:moveTo>
                    <a:cubicBezTo>
                      <a:pt x="-6139" y="41332"/>
                      <a:pt x="2529" y="15329"/>
                      <a:pt x="23960" y="4565"/>
                    </a:cubicBezTo>
                    <a:lnTo>
                      <a:pt x="23960" y="4565"/>
                    </a:lnTo>
                    <a:cubicBezTo>
                      <a:pt x="45391" y="-6103"/>
                      <a:pt x="71395" y="2565"/>
                      <a:pt x="82158" y="23901"/>
                    </a:cubicBezTo>
                    <a:lnTo>
                      <a:pt x="82158" y="23901"/>
                    </a:lnTo>
                    <a:cubicBezTo>
                      <a:pt x="92826" y="45332"/>
                      <a:pt x="84158" y="71336"/>
                      <a:pt x="62822" y="82099"/>
                    </a:cubicBezTo>
                    <a:lnTo>
                      <a:pt x="62822" y="82099"/>
                    </a:lnTo>
                    <a:cubicBezTo>
                      <a:pt x="56631" y="85242"/>
                      <a:pt x="49963" y="86766"/>
                      <a:pt x="43486" y="86766"/>
                    </a:cubicBezTo>
                    <a:lnTo>
                      <a:pt x="43486" y="86766"/>
                    </a:lnTo>
                    <a:cubicBezTo>
                      <a:pt x="27580" y="86766"/>
                      <a:pt x="12244" y="77908"/>
                      <a:pt x="4720" y="627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38BC668-93F5-ADA7-6928-30562D899F75}"/>
                  </a:ext>
                </a:extLst>
              </p:cNvPr>
              <p:cNvSpPr/>
              <p:nvPr/>
            </p:nvSpPr>
            <p:spPr>
              <a:xfrm>
                <a:off x="7574492" y="3591086"/>
                <a:ext cx="86689" cy="86635"/>
              </a:xfrm>
              <a:custGeom>
                <a:avLst/>
                <a:gdLst>
                  <a:gd name="connsiteX0" fmla="*/ 2625 w 86689"/>
                  <a:gd name="connsiteY0" fmla="*/ 58156 h 86635"/>
                  <a:gd name="connsiteX1" fmla="*/ 28533 w 86689"/>
                  <a:gd name="connsiteY1" fmla="*/ 2625 h 86635"/>
                  <a:gd name="connsiteX2" fmla="*/ 28533 w 86689"/>
                  <a:gd name="connsiteY2" fmla="*/ 2625 h 86635"/>
                  <a:gd name="connsiteX3" fmla="*/ 84064 w 86689"/>
                  <a:gd name="connsiteY3" fmla="*/ 28533 h 86635"/>
                  <a:gd name="connsiteX4" fmla="*/ 84064 w 86689"/>
                  <a:gd name="connsiteY4" fmla="*/ 28533 h 86635"/>
                  <a:gd name="connsiteX5" fmla="*/ 58156 w 86689"/>
                  <a:gd name="connsiteY5" fmla="*/ 84064 h 86635"/>
                  <a:gd name="connsiteX6" fmla="*/ 58156 w 86689"/>
                  <a:gd name="connsiteY6" fmla="*/ 84064 h 86635"/>
                  <a:gd name="connsiteX7" fmla="*/ 43297 w 86689"/>
                  <a:gd name="connsiteY7" fmla="*/ 86636 h 86635"/>
                  <a:gd name="connsiteX8" fmla="*/ 43297 w 86689"/>
                  <a:gd name="connsiteY8" fmla="*/ 86636 h 86635"/>
                  <a:gd name="connsiteX9" fmla="*/ 2530 w 86689"/>
                  <a:gd name="connsiteY9" fmla="*/ 58061 h 86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689" h="86635">
                    <a:moveTo>
                      <a:pt x="2625" y="58156"/>
                    </a:moveTo>
                    <a:cubicBezTo>
                      <a:pt x="-5566" y="35582"/>
                      <a:pt x="6054" y="10722"/>
                      <a:pt x="28533" y="2625"/>
                    </a:cubicBezTo>
                    <a:lnTo>
                      <a:pt x="28533" y="2625"/>
                    </a:lnTo>
                    <a:cubicBezTo>
                      <a:pt x="51012" y="-5566"/>
                      <a:pt x="75873" y="6054"/>
                      <a:pt x="84064" y="28533"/>
                    </a:cubicBezTo>
                    <a:lnTo>
                      <a:pt x="84064" y="28533"/>
                    </a:lnTo>
                    <a:cubicBezTo>
                      <a:pt x="92256" y="51012"/>
                      <a:pt x="80635" y="75873"/>
                      <a:pt x="58156" y="84064"/>
                    </a:cubicBezTo>
                    <a:lnTo>
                      <a:pt x="58156" y="84064"/>
                    </a:lnTo>
                    <a:cubicBezTo>
                      <a:pt x="53203" y="85779"/>
                      <a:pt x="48250" y="86636"/>
                      <a:pt x="43297" y="86636"/>
                    </a:cubicBezTo>
                    <a:lnTo>
                      <a:pt x="43297" y="86636"/>
                    </a:lnTo>
                    <a:cubicBezTo>
                      <a:pt x="25581" y="86636"/>
                      <a:pt x="8912" y="75682"/>
                      <a:pt x="2530" y="580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46F2D046-2E8B-F361-4625-8D699CD69001}"/>
                  </a:ext>
                </a:extLst>
              </p:cNvPr>
              <p:cNvSpPr/>
              <p:nvPr/>
            </p:nvSpPr>
            <p:spPr>
              <a:xfrm>
                <a:off x="7222395" y="3560966"/>
                <a:ext cx="86668" cy="86657"/>
              </a:xfrm>
              <a:custGeom>
                <a:avLst/>
                <a:gdLst>
                  <a:gd name="connsiteX0" fmla="*/ 32777 w 86668"/>
                  <a:gd name="connsiteY0" fmla="*/ 85419 h 86657"/>
                  <a:gd name="connsiteX1" fmla="*/ 1345 w 86668"/>
                  <a:gd name="connsiteY1" fmla="*/ 32746 h 86657"/>
                  <a:gd name="connsiteX2" fmla="*/ 1345 w 86668"/>
                  <a:gd name="connsiteY2" fmla="*/ 32746 h 86657"/>
                  <a:gd name="connsiteX3" fmla="*/ 53923 w 86668"/>
                  <a:gd name="connsiteY3" fmla="*/ 1313 h 86657"/>
                  <a:gd name="connsiteX4" fmla="*/ 53923 w 86668"/>
                  <a:gd name="connsiteY4" fmla="*/ 1313 h 86657"/>
                  <a:gd name="connsiteX5" fmla="*/ 85355 w 86668"/>
                  <a:gd name="connsiteY5" fmla="*/ 53891 h 86657"/>
                  <a:gd name="connsiteX6" fmla="*/ 85355 w 86668"/>
                  <a:gd name="connsiteY6" fmla="*/ 53891 h 86657"/>
                  <a:gd name="connsiteX7" fmla="*/ 43350 w 86668"/>
                  <a:gd name="connsiteY7" fmla="*/ 86657 h 86657"/>
                  <a:gd name="connsiteX8" fmla="*/ 43350 w 86668"/>
                  <a:gd name="connsiteY8" fmla="*/ 86657 h 86657"/>
                  <a:gd name="connsiteX9" fmla="*/ 32682 w 86668"/>
                  <a:gd name="connsiteY9" fmla="*/ 85324 h 86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668" h="86657">
                    <a:moveTo>
                      <a:pt x="32777" y="85419"/>
                    </a:moveTo>
                    <a:cubicBezTo>
                      <a:pt x="9536" y="79609"/>
                      <a:pt x="-4561" y="55987"/>
                      <a:pt x="1345" y="32746"/>
                    </a:cubicBezTo>
                    <a:lnTo>
                      <a:pt x="1345" y="32746"/>
                    </a:lnTo>
                    <a:cubicBezTo>
                      <a:pt x="7155" y="9505"/>
                      <a:pt x="30682" y="-4497"/>
                      <a:pt x="53923" y="1313"/>
                    </a:cubicBezTo>
                    <a:lnTo>
                      <a:pt x="53923" y="1313"/>
                    </a:lnTo>
                    <a:cubicBezTo>
                      <a:pt x="77164" y="7124"/>
                      <a:pt x="91166" y="30746"/>
                      <a:pt x="85355" y="53891"/>
                    </a:cubicBezTo>
                    <a:lnTo>
                      <a:pt x="85355" y="53891"/>
                    </a:lnTo>
                    <a:cubicBezTo>
                      <a:pt x="80402" y="73513"/>
                      <a:pt x="62781" y="86657"/>
                      <a:pt x="43350" y="86657"/>
                    </a:cubicBezTo>
                    <a:lnTo>
                      <a:pt x="43350" y="86657"/>
                    </a:lnTo>
                    <a:cubicBezTo>
                      <a:pt x="39921" y="86657"/>
                      <a:pt x="36302" y="86181"/>
                      <a:pt x="32682" y="853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B065D14D-5F90-5304-65C7-C2C45E900563}"/>
                  </a:ext>
                </a:extLst>
              </p:cNvPr>
              <p:cNvSpPr/>
              <p:nvPr/>
            </p:nvSpPr>
            <p:spPr>
              <a:xfrm>
                <a:off x="7465797" y="3464261"/>
                <a:ext cx="86700" cy="86778"/>
              </a:xfrm>
              <a:custGeom>
                <a:avLst/>
                <a:gdLst>
                  <a:gd name="connsiteX0" fmla="*/ 23500 w 86700"/>
                  <a:gd name="connsiteY0" fmla="*/ 81921 h 86778"/>
                  <a:gd name="connsiteX1" fmla="*/ 4831 w 86700"/>
                  <a:gd name="connsiteY1" fmla="*/ 23533 h 86778"/>
                  <a:gd name="connsiteX2" fmla="*/ 4831 w 86700"/>
                  <a:gd name="connsiteY2" fmla="*/ 23533 h 86778"/>
                  <a:gd name="connsiteX3" fmla="*/ 63219 w 86700"/>
                  <a:gd name="connsiteY3" fmla="*/ 4768 h 86778"/>
                  <a:gd name="connsiteX4" fmla="*/ 63219 w 86700"/>
                  <a:gd name="connsiteY4" fmla="*/ 4768 h 86778"/>
                  <a:gd name="connsiteX5" fmla="*/ 81888 w 86700"/>
                  <a:gd name="connsiteY5" fmla="*/ 63252 h 86778"/>
                  <a:gd name="connsiteX6" fmla="*/ 81888 w 86700"/>
                  <a:gd name="connsiteY6" fmla="*/ 63252 h 86778"/>
                  <a:gd name="connsiteX7" fmla="*/ 43312 w 86700"/>
                  <a:gd name="connsiteY7" fmla="*/ 86779 h 86778"/>
                  <a:gd name="connsiteX8" fmla="*/ 43312 w 86700"/>
                  <a:gd name="connsiteY8" fmla="*/ 86779 h 86778"/>
                  <a:gd name="connsiteX9" fmla="*/ 23500 w 86700"/>
                  <a:gd name="connsiteY9" fmla="*/ 81921 h 86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700" h="86778">
                    <a:moveTo>
                      <a:pt x="23500" y="81921"/>
                    </a:moveTo>
                    <a:cubicBezTo>
                      <a:pt x="2164" y="70967"/>
                      <a:pt x="-6123" y="44773"/>
                      <a:pt x="4831" y="23533"/>
                    </a:cubicBezTo>
                    <a:lnTo>
                      <a:pt x="4831" y="23533"/>
                    </a:lnTo>
                    <a:cubicBezTo>
                      <a:pt x="15784" y="2197"/>
                      <a:pt x="41978" y="-6090"/>
                      <a:pt x="63219" y="4768"/>
                    </a:cubicBezTo>
                    <a:lnTo>
                      <a:pt x="63219" y="4768"/>
                    </a:lnTo>
                    <a:cubicBezTo>
                      <a:pt x="84460" y="15722"/>
                      <a:pt x="92842" y="41916"/>
                      <a:pt x="81888" y="63252"/>
                    </a:cubicBezTo>
                    <a:lnTo>
                      <a:pt x="81888" y="63252"/>
                    </a:lnTo>
                    <a:cubicBezTo>
                      <a:pt x="74173" y="78111"/>
                      <a:pt x="59028" y="86779"/>
                      <a:pt x="43312" y="86779"/>
                    </a:cubicBezTo>
                    <a:lnTo>
                      <a:pt x="43312" y="86779"/>
                    </a:lnTo>
                    <a:cubicBezTo>
                      <a:pt x="36644" y="86779"/>
                      <a:pt x="29881" y="85159"/>
                      <a:pt x="23500" y="819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3F0AE04E-5AC0-8BB2-9E31-278562DE6AA1}"/>
                  </a:ext>
                </a:extLst>
              </p:cNvPr>
              <p:cNvSpPr/>
              <p:nvPr/>
            </p:nvSpPr>
            <p:spPr>
              <a:xfrm>
                <a:off x="7318451" y="3451917"/>
                <a:ext cx="86708" cy="86740"/>
              </a:xfrm>
              <a:custGeom>
                <a:avLst/>
                <a:gdLst>
                  <a:gd name="connsiteX0" fmla="*/ 2444 w 86708"/>
                  <a:gd name="connsiteY0" fmla="*/ 57689 h 86740"/>
                  <a:gd name="connsiteX1" fmla="*/ 29019 w 86708"/>
                  <a:gd name="connsiteY1" fmla="*/ 2444 h 86740"/>
                  <a:gd name="connsiteX2" fmla="*/ 29019 w 86708"/>
                  <a:gd name="connsiteY2" fmla="*/ 2444 h 86740"/>
                  <a:gd name="connsiteX3" fmla="*/ 84264 w 86708"/>
                  <a:gd name="connsiteY3" fmla="*/ 29019 h 86740"/>
                  <a:gd name="connsiteX4" fmla="*/ 84264 w 86708"/>
                  <a:gd name="connsiteY4" fmla="*/ 29019 h 86740"/>
                  <a:gd name="connsiteX5" fmla="*/ 57689 w 86708"/>
                  <a:gd name="connsiteY5" fmla="*/ 84264 h 86740"/>
                  <a:gd name="connsiteX6" fmla="*/ 57689 w 86708"/>
                  <a:gd name="connsiteY6" fmla="*/ 84264 h 86740"/>
                  <a:gd name="connsiteX7" fmla="*/ 43402 w 86708"/>
                  <a:gd name="connsiteY7" fmla="*/ 86741 h 86740"/>
                  <a:gd name="connsiteX8" fmla="*/ 43402 w 86708"/>
                  <a:gd name="connsiteY8" fmla="*/ 86741 h 86740"/>
                  <a:gd name="connsiteX9" fmla="*/ 2444 w 86708"/>
                  <a:gd name="connsiteY9" fmla="*/ 57689 h 8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708" h="86740">
                    <a:moveTo>
                      <a:pt x="2444" y="57689"/>
                    </a:moveTo>
                    <a:cubicBezTo>
                      <a:pt x="-5462" y="35020"/>
                      <a:pt x="6445" y="10350"/>
                      <a:pt x="29019" y="2444"/>
                    </a:cubicBezTo>
                    <a:lnTo>
                      <a:pt x="29019" y="2444"/>
                    </a:lnTo>
                    <a:cubicBezTo>
                      <a:pt x="51593" y="-5462"/>
                      <a:pt x="76358" y="6445"/>
                      <a:pt x="84264" y="29019"/>
                    </a:cubicBezTo>
                    <a:lnTo>
                      <a:pt x="84264" y="29019"/>
                    </a:lnTo>
                    <a:cubicBezTo>
                      <a:pt x="92170" y="51593"/>
                      <a:pt x="80263" y="76358"/>
                      <a:pt x="57689" y="84264"/>
                    </a:cubicBezTo>
                    <a:lnTo>
                      <a:pt x="57689" y="84264"/>
                    </a:lnTo>
                    <a:cubicBezTo>
                      <a:pt x="52927" y="85883"/>
                      <a:pt x="48164" y="86741"/>
                      <a:pt x="43402" y="86741"/>
                    </a:cubicBezTo>
                    <a:lnTo>
                      <a:pt x="43402" y="86741"/>
                    </a:lnTo>
                    <a:cubicBezTo>
                      <a:pt x="25495" y="86741"/>
                      <a:pt x="8731" y="75501"/>
                      <a:pt x="2444" y="576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366C6A6F-ED05-27A0-0661-80D0224C6323}"/>
                  </a:ext>
                </a:extLst>
              </p:cNvPr>
              <p:cNvSpPr/>
              <p:nvPr/>
            </p:nvSpPr>
            <p:spPr>
              <a:xfrm>
                <a:off x="7574442" y="3747745"/>
                <a:ext cx="765518" cy="294975"/>
              </a:xfrm>
              <a:custGeom>
                <a:avLst/>
                <a:gdLst>
                  <a:gd name="connsiteX0" fmla="*/ 300237 w 765518"/>
                  <a:gd name="connsiteY0" fmla="*/ 254208 h 294975"/>
                  <a:gd name="connsiteX1" fmla="*/ 341004 w 765518"/>
                  <a:gd name="connsiteY1" fmla="*/ 208393 h 294975"/>
                  <a:gd name="connsiteX2" fmla="*/ 341004 w 765518"/>
                  <a:gd name="connsiteY2" fmla="*/ 208393 h 294975"/>
                  <a:gd name="connsiteX3" fmla="*/ 386819 w 765518"/>
                  <a:gd name="connsiteY3" fmla="*/ 249160 h 294975"/>
                  <a:gd name="connsiteX4" fmla="*/ 386819 w 765518"/>
                  <a:gd name="connsiteY4" fmla="*/ 249160 h 294975"/>
                  <a:gd name="connsiteX5" fmla="*/ 346052 w 765518"/>
                  <a:gd name="connsiteY5" fmla="*/ 294975 h 294975"/>
                  <a:gd name="connsiteX6" fmla="*/ 346052 w 765518"/>
                  <a:gd name="connsiteY6" fmla="*/ 294975 h 294975"/>
                  <a:gd name="connsiteX7" fmla="*/ 343480 w 765518"/>
                  <a:gd name="connsiteY7" fmla="*/ 294975 h 294975"/>
                  <a:gd name="connsiteX8" fmla="*/ 343480 w 765518"/>
                  <a:gd name="connsiteY8" fmla="*/ 294975 h 294975"/>
                  <a:gd name="connsiteX9" fmla="*/ 300237 w 765518"/>
                  <a:gd name="connsiteY9" fmla="*/ 254113 h 294975"/>
                  <a:gd name="connsiteX10" fmla="*/ 186603 w 765518"/>
                  <a:gd name="connsiteY10" fmla="*/ 288784 h 294975"/>
                  <a:gd name="connsiteX11" fmla="*/ 148980 w 765518"/>
                  <a:gd name="connsiteY11" fmla="*/ 240302 h 294975"/>
                  <a:gd name="connsiteX12" fmla="*/ 148980 w 765518"/>
                  <a:gd name="connsiteY12" fmla="*/ 240302 h 294975"/>
                  <a:gd name="connsiteX13" fmla="*/ 197462 w 765518"/>
                  <a:gd name="connsiteY13" fmla="*/ 202773 h 294975"/>
                  <a:gd name="connsiteX14" fmla="*/ 197462 w 765518"/>
                  <a:gd name="connsiteY14" fmla="*/ 202773 h 294975"/>
                  <a:gd name="connsiteX15" fmla="*/ 235086 w 765518"/>
                  <a:gd name="connsiteY15" fmla="*/ 251160 h 294975"/>
                  <a:gd name="connsiteX16" fmla="*/ 235086 w 765518"/>
                  <a:gd name="connsiteY16" fmla="*/ 251160 h 294975"/>
                  <a:gd name="connsiteX17" fmla="*/ 192128 w 765518"/>
                  <a:gd name="connsiteY17" fmla="*/ 289070 h 294975"/>
                  <a:gd name="connsiteX18" fmla="*/ 192128 w 765518"/>
                  <a:gd name="connsiteY18" fmla="*/ 289070 h 294975"/>
                  <a:gd name="connsiteX19" fmla="*/ 186603 w 765518"/>
                  <a:gd name="connsiteY19" fmla="*/ 288689 h 294975"/>
                  <a:gd name="connsiteX20" fmla="*/ 451208 w 765518"/>
                  <a:gd name="connsiteY20" fmla="*/ 238587 h 294975"/>
                  <a:gd name="connsiteX21" fmla="*/ 480450 w 765518"/>
                  <a:gd name="connsiteY21" fmla="*/ 184580 h 294975"/>
                  <a:gd name="connsiteX22" fmla="*/ 480450 w 765518"/>
                  <a:gd name="connsiteY22" fmla="*/ 184580 h 294975"/>
                  <a:gd name="connsiteX23" fmla="*/ 534361 w 765518"/>
                  <a:gd name="connsiteY23" fmla="*/ 213822 h 294975"/>
                  <a:gd name="connsiteX24" fmla="*/ 534361 w 765518"/>
                  <a:gd name="connsiteY24" fmla="*/ 213822 h 294975"/>
                  <a:gd name="connsiteX25" fmla="*/ 505215 w 765518"/>
                  <a:gd name="connsiteY25" fmla="*/ 267734 h 294975"/>
                  <a:gd name="connsiteX26" fmla="*/ 505215 w 765518"/>
                  <a:gd name="connsiteY26" fmla="*/ 267734 h 294975"/>
                  <a:gd name="connsiteX27" fmla="*/ 492832 w 765518"/>
                  <a:gd name="connsiteY27" fmla="*/ 269543 h 294975"/>
                  <a:gd name="connsiteX28" fmla="*/ 492832 w 765518"/>
                  <a:gd name="connsiteY28" fmla="*/ 269543 h 294975"/>
                  <a:gd name="connsiteX29" fmla="*/ 451303 w 765518"/>
                  <a:gd name="connsiteY29" fmla="*/ 238587 h 294975"/>
                  <a:gd name="connsiteX30" fmla="*/ 31632 w 765518"/>
                  <a:gd name="connsiteY30" fmla="*/ 257351 h 294975"/>
                  <a:gd name="connsiteX31" fmla="*/ 1628 w 765518"/>
                  <a:gd name="connsiteY31" fmla="*/ 203821 h 294975"/>
                  <a:gd name="connsiteX32" fmla="*/ 1628 w 765518"/>
                  <a:gd name="connsiteY32" fmla="*/ 203821 h 294975"/>
                  <a:gd name="connsiteX33" fmla="*/ 55158 w 765518"/>
                  <a:gd name="connsiteY33" fmla="*/ 173912 h 294975"/>
                  <a:gd name="connsiteX34" fmla="*/ 55158 w 765518"/>
                  <a:gd name="connsiteY34" fmla="*/ 173912 h 294975"/>
                  <a:gd name="connsiteX35" fmla="*/ 85067 w 765518"/>
                  <a:gd name="connsiteY35" fmla="*/ 227348 h 294975"/>
                  <a:gd name="connsiteX36" fmla="*/ 85067 w 765518"/>
                  <a:gd name="connsiteY36" fmla="*/ 227348 h 294975"/>
                  <a:gd name="connsiteX37" fmla="*/ 43347 w 765518"/>
                  <a:gd name="connsiteY37" fmla="*/ 258971 h 294975"/>
                  <a:gd name="connsiteX38" fmla="*/ 43347 w 765518"/>
                  <a:gd name="connsiteY38" fmla="*/ 258971 h 294975"/>
                  <a:gd name="connsiteX39" fmla="*/ 31536 w 765518"/>
                  <a:gd name="connsiteY39" fmla="*/ 257351 h 294975"/>
                  <a:gd name="connsiteX40" fmla="*/ 593988 w 765518"/>
                  <a:gd name="connsiteY40" fmla="*/ 186485 h 294975"/>
                  <a:gd name="connsiteX41" fmla="*/ 602846 w 765518"/>
                  <a:gd name="connsiteY41" fmla="*/ 125811 h 294975"/>
                  <a:gd name="connsiteX42" fmla="*/ 602846 w 765518"/>
                  <a:gd name="connsiteY42" fmla="*/ 125811 h 294975"/>
                  <a:gd name="connsiteX43" fmla="*/ 663520 w 765518"/>
                  <a:gd name="connsiteY43" fmla="*/ 134669 h 294975"/>
                  <a:gd name="connsiteX44" fmla="*/ 663520 w 765518"/>
                  <a:gd name="connsiteY44" fmla="*/ 134669 h 294975"/>
                  <a:gd name="connsiteX45" fmla="*/ 654662 w 765518"/>
                  <a:gd name="connsiteY45" fmla="*/ 195344 h 294975"/>
                  <a:gd name="connsiteX46" fmla="*/ 654662 w 765518"/>
                  <a:gd name="connsiteY46" fmla="*/ 195344 h 294975"/>
                  <a:gd name="connsiteX47" fmla="*/ 628754 w 765518"/>
                  <a:gd name="connsiteY47" fmla="*/ 203916 h 294975"/>
                  <a:gd name="connsiteX48" fmla="*/ 628754 w 765518"/>
                  <a:gd name="connsiteY48" fmla="*/ 203916 h 294975"/>
                  <a:gd name="connsiteX49" fmla="*/ 593988 w 765518"/>
                  <a:gd name="connsiteY49" fmla="*/ 186485 h 294975"/>
                  <a:gd name="connsiteX50" fmla="*/ 705430 w 765518"/>
                  <a:gd name="connsiteY50" fmla="*/ 83425 h 294975"/>
                  <a:gd name="connsiteX51" fmla="*/ 682094 w 765518"/>
                  <a:gd name="connsiteY51" fmla="*/ 26656 h 294975"/>
                  <a:gd name="connsiteX52" fmla="*/ 682094 w 765518"/>
                  <a:gd name="connsiteY52" fmla="*/ 26656 h 294975"/>
                  <a:gd name="connsiteX53" fmla="*/ 738863 w 765518"/>
                  <a:gd name="connsiteY53" fmla="*/ 3320 h 294975"/>
                  <a:gd name="connsiteX54" fmla="*/ 738863 w 765518"/>
                  <a:gd name="connsiteY54" fmla="*/ 3320 h 294975"/>
                  <a:gd name="connsiteX55" fmla="*/ 762199 w 765518"/>
                  <a:gd name="connsiteY55" fmla="*/ 60089 h 294975"/>
                  <a:gd name="connsiteX56" fmla="*/ 762199 w 765518"/>
                  <a:gd name="connsiteY56" fmla="*/ 60089 h 294975"/>
                  <a:gd name="connsiteX57" fmla="*/ 722194 w 765518"/>
                  <a:gd name="connsiteY57" fmla="*/ 86759 h 294975"/>
                  <a:gd name="connsiteX58" fmla="*/ 722194 w 765518"/>
                  <a:gd name="connsiteY58" fmla="*/ 86759 h 294975"/>
                  <a:gd name="connsiteX59" fmla="*/ 705525 w 765518"/>
                  <a:gd name="connsiteY59" fmla="*/ 83425 h 29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18" h="294975">
                    <a:moveTo>
                      <a:pt x="300237" y="254208"/>
                    </a:moveTo>
                    <a:cubicBezTo>
                      <a:pt x="298903" y="230396"/>
                      <a:pt x="317096" y="209822"/>
                      <a:pt x="341004" y="208393"/>
                    </a:cubicBezTo>
                    <a:lnTo>
                      <a:pt x="341004" y="208393"/>
                    </a:lnTo>
                    <a:cubicBezTo>
                      <a:pt x="364816" y="207059"/>
                      <a:pt x="385485" y="225252"/>
                      <a:pt x="386819" y="249160"/>
                    </a:cubicBezTo>
                    <a:lnTo>
                      <a:pt x="386819" y="249160"/>
                    </a:lnTo>
                    <a:cubicBezTo>
                      <a:pt x="388248" y="273067"/>
                      <a:pt x="369960" y="293642"/>
                      <a:pt x="346052" y="294975"/>
                    </a:cubicBezTo>
                    <a:lnTo>
                      <a:pt x="346052" y="294975"/>
                    </a:lnTo>
                    <a:cubicBezTo>
                      <a:pt x="345195" y="294975"/>
                      <a:pt x="344337" y="294975"/>
                      <a:pt x="343480" y="294975"/>
                    </a:cubicBezTo>
                    <a:lnTo>
                      <a:pt x="343480" y="294975"/>
                    </a:lnTo>
                    <a:cubicBezTo>
                      <a:pt x="320620" y="294975"/>
                      <a:pt x="301570" y="277163"/>
                      <a:pt x="300237" y="254113"/>
                    </a:cubicBezTo>
                    <a:close/>
                    <a:moveTo>
                      <a:pt x="186603" y="288784"/>
                    </a:moveTo>
                    <a:cubicBezTo>
                      <a:pt x="162791" y="285736"/>
                      <a:pt x="146027" y="264114"/>
                      <a:pt x="148980" y="240302"/>
                    </a:cubicBezTo>
                    <a:lnTo>
                      <a:pt x="148980" y="240302"/>
                    </a:lnTo>
                    <a:cubicBezTo>
                      <a:pt x="152028" y="216584"/>
                      <a:pt x="173649" y="199725"/>
                      <a:pt x="197462" y="202773"/>
                    </a:cubicBezTo>
                    <a:lnTo>
                      <a:pt x="197462" y="202773"/>
                    </a:lnTo>
                    <a:cubicBezTo>
                      <a:pt x="221179" y="205726"/>
                      <a:pt x="238038" y="227443"/>
                      <a:pt x="235086" y="251160"/>
                    </a:cubicBezTo>
                    <a:lnTo>
                      <a:pt x="235086" y="251160"/>
                    </a:lnTo>
                    <a:cubicBezTo>
                      <a:pt x="232228" y="273067"/>
                      <a:pt x="213654" y="289070"/>
                      <a:pt x="192128" y="289070"/>
                    </a:cubicBezTo>
                    <a:lnTo>
                      <a:pt x="192128" y="289070"/>
                    </a:lnTo>
                    <a:cubicBezTo>
                      <a:pt x="190318" y="289070"/>
                      <a:pt x="188508" y="288879"/>
                      <a:pt x="186603" y="288689"/>
                    </a:cubicBezTo>
                    <a:close/>
                    <a:moveTo>
                      <a:pt x="451208" y="238587"/>
                    </a:moveTo>
                    <a:cubicBezTo>
                      <a:pt x="444445" y="215632"/>
                      <a:pt x="457399" y="191438"/>
                      <a:pt x="480450" y="184580"/>
                    </a:cubicBezTo>
                    <a:lnTo>
                      <a:pt x="480450" y="184580"/>
                    </a:lnTo>
                    <a:cubicBezTo>
                      <a:pt x="503405" y="177817"/>
                      <a:pt x="527598" y="190772"/>
                      <a:pt x="534361" y="213822"/>
                    </a:cubicBezTo>
                    <a:lnTo>
                      <a:pt x="534361" y="213822"/>
                    </a:lnTo>
                    <a:cubicBezTo>
                      <a:pt x="541219" y="236777"/>
                      <a:pt x="528170" y="260971"/>
                      <a:pt x="505215" y="267734"/>
                    </a:cubicBezTo>
                    <a:lnTo>
                      <a:pt x="505215" y="267734"/>
                    </a:lnTo>
                    <a:cubicBezTo>
                      <a:pt x="501119" y="268972"/>
                      <a:pt x="496928" y="269543"/>
                      <a:pt x="492832" y="269543"/>
                    </a:cubicBezTo>
                    <a:lnTo>
                      <a:pt x="492832" y="269543"/>
                    </a:lnTo>
                    <a:cubicBezTo>
                      <a:pt x="474163" y="269543"/>
                      <a:pt x="456923" y="257447"/>
                      <a:pt x="451303" y="238587"/>
                    </a:cubicBezTo>
                    <a:close/>
                    <a:moveTo>
                      <a:pt x="31632" y="257351"/>
                    </a:moveTo>
                    <a:cubicBezTo>
                      <a:pt x="8581" y="250874"/>
                      <a:pt x="-4849" y="226871"/>
                      <a:pt x="1628" y="203821"/>
                    </a:cubicBezTo>
                    <a:lnTo>
                      <a:pt x="1628" y="203821"/>
                    </a:lnTo>
                    <a:cubicBezTo>
                      <a:pt x="8105" y="180771"/>
                      <a:pt x="32108" y="167435"/>
                      <a:pt x="55158" y="173912"/>
                    </a:cubicBezTo>
                    <a:lnTo>
                      <a:pt x="55158" y="173912"/>
                    </a:lnTo>
                    <a:cubicBezTo>
                      <a:pt x="78209" y="180389"/>
                      <a:pt x="91544" y="204297"/>
                      <a:pt x="85067" y="227348"/>
                    </a:cubicBezTo>
                    <a:lnTo>
                      <a:pt x="85067" y="227348"/>
                    </a:lnTo>
                    <a:cubicBezTo>
                      <a:pt x="79638" y="246493"/>
                      <a:pt x="62302" y="258971"/>
                      <a:pt x="43347" y="258971"/>
                    </a:cubicBezTo>
                    <a:lnTo>
                      <a:pt x="43347" y="258971"/>
                    </a:lnTo>
                    <a:cubicBezTo>
                      <a:pt x="39442" y="258971"/>
                      <a:pt x="35442" y="258494"/>
                      <a:pt x="31536" y="257351"/>
                    </a:cubicBezTo>
                    <a:close/>
                    <a:moveTo>
                      <a:pt x="593988" y="186485"/>
                    </a:moveTo>
                    <a:cubicBezTo>
                      <a:pt x="579605" y="167245"/>
                      <a:pt x="583605" y="140099"/>
                      <a:pt x="602846" y="125811"/>
                    </a:cubicBezTo>
                    <a:lnTo>
                      <a:pt x="602846" y="125811"/>
                    </a:lnTo>
                    <a:cubicBezTo>
                      <a:pt x="621991" y="111524"/>
                      <a:pt x="649137" y="115429"/>
                      <a:pt x="663520" y="134669"/>
                    </a:cubicBezTo>
                    <a:lnTo>
                      <a:pt x="663520" y="134669"/>
                    </a:lnTo>
                    <a:cubicBezTo>
                      <a:pt x="677808" y="153910"/>
                      <a:pt x="673902" y="181056"/>
                      <a:pt x="654662" y="195344"/>
                    </a:cubicBezTo>
                    <a:lnTo>
                      <a:pt x="654662" y="195344"/>
                    </a:lnTo>
                    <a:cubicBezTo>
                      <a:pt x="646851" y="201154"/>
                      <a:pt x="637803" y="203916"/>
                      <a:pt x="628754" y="203916"/>
                    </a:cubicBezTo>
                    <a:lnTo>
                      <a:pt x="628754" y="203916"/>
                    </a:lnTo>
                    <a:cubicBezTo>
                      <a:pt x="615514" y="203916"/>
                      <a:pt x="602465" y="197915"/>
                      <a:pt x="593988" y="186485"/>
                    </a:cubicBezTo>
                    <a:close/>
                    <a:moveTo>
                      <a:pt x="705430" y="83425"/>
                    </a:moveTo>
                    <a:cubicBezTo>
                      <a:pt x="683332" y="74186"/>
                      <a:pt x="672950" y="48849"/>
                      <a:pt x="682094" y="26656"/>
                    </a:cubicBezTo>
                    <a:lnTo>
                      <a:pt x="682094" y="26656"/>
                    </a:lnTo>
                    <a:cubicBezTo>
                      <a:pt x="691333" y="4558"/>
                      <a:pt x="716670" y="-5824"/>
                      <a:pt x="738863" y="3320"/>
                    </a:cubicBezTo>
                    <a:lnTo>
                      <a:pt x="738863" y="3320"/>
                    </a:lnTo>
                    <a:cubicBezTo>
                      <a:pt x="760961" y="12559"/>
                      <a:pt x="771343" y="37895"/>
                      <a:pt x="762199" y="60089"/>
                    </a:cubicBezTo>
                    <a:lnTo>
                      <a:pt x="762199" y="60089"/>
                    </a:lnTo>
                    <a:cubicBezTo>
                      <a:pt x="755246" y="76757"/>
                      <a:pt x="739149" y="86759"/>
                      <a:pt x="722194" y="86759"/>
                    </a:cubicBezTo>
                    <a:lnTo>
                      <a:pt x="722194" y="86759"/>
                    </a:lnTo>
                    <a:cubicBezTo>
                      <a:pt x="716670" y="86759"/>
                      <a:pt x="710955" y="85711"/>
                      <a:pt x="705525" y="834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A927083E-423F-8C6C-5E7D-B64EF8C9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7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학습 데이터 셋 구축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arenR" startAt="3"/>
            </a:pPr>
            <a:r>
              <a:rPr lang="ko-KR" altLang="en-US" sz="2000" b="1"/>
              <a:t>이미지 추가로 수집 후 </a:t>
            </a:r>
            <a:r>
              <a:rPr lang="en-US" altLang="ko-KR" sz="2000" b="1"/>
              <a:t>annotation </a:t>
            </a:r>
            <a:r>
              <a:rPr lang="ko-KR" altLang="en-US" sz="2000" b="1"/>
              <a:t>작업 수행</a:t>
            </a:r>
            <a:endParaRPr lang="en-US" altLang="ko-KR" sz="2000" b="1"/>
          </a:p>
          <a:p>
            <a:pPr marL="914400" lvl="1" indent="-457200">
              <a:lnSpc>
                <a:spcPct val="100000"/>
              </a:lnSpc>
              <a:buFont typeface="+mj-lt"/>
              <a:buAutoNum type="romanUcPeriod"/>
            </a:pPr>
            <a:r>
              <a:rPr lang="ko-KR" altLang="en-US" sz="1600"/>
              <a:t>모델의 정확도를 높이기 위해 </a:t>
            </a:r>
            <a:r>
              <a:rPr lang="en-US" altLang="ko-KR" sz="1600"/>
              <a:t>Bing</a:t>
            </a:r>
            <a:r>
              <a:rPr lang="ko-KR" altLang="en-US" sz="1600"/>
              <a:t>에서 담배 꽁초 이미지를 크롤링함</a:t>
            </a:r>
            <a:endParaRPr lang="en-US" altLang="ko-KR" sz="1600"/>
          </a:p>
          <a:p>
            <a:pPr marL="914400" lvl="1" indent="-457200">
              <a:lnSpc>
                <a:spcPct val="100000"/>
              </a:lnSpc>
              <a:buFont typeface="+mj-lt"/>
              <a:buAutoNum type="romanUcPeriod"/>
            </a:pPr>
            <a:r>
              <a:rPr lang="ko-KR" altLang="en-US" sz="1600"/>
              <a:t>실제 담배 꽁초 사진도 촬영</a:t>
            </a:r>
            <a:endParaRPr lang="en-US" altLang="ko-KR" sz="1600"/>
          </a:p>
          <a:p>
            <a:pPr marL="914400" lvl="1" indent="-457200">
              <a:lnSpc>
                <a:spcPct val="100000"/>
              </a:lnSpc>
              <a:buFont typeface="+mj-lt"/>
              <a:buAutoNum type="romanUcPeriod"/>
            </a:pPr>
            <a:r>
              <a:rPr lang="ko-KR" altLang="en-US" sz="1600"/>
              <a:t>추가로 수집한 이미지는 </a:t>
            </a:r>
            <a:r>
              <a:rPr lang="en-US" altLang="ko-KR" sz="1600"/>
              <a:t>annotation </a:t>
            </a:r>
            <a:r>
              <a:rPr lang="ko-KR" altLang="en-US" sz="1600"/>
              <a:t>도구 사이트인 </a:t>
            </a:r>
            <a:r>
              <a:rPr lang="en-US" altLang="ko-KR" sz="1600"/>
              <a:t>CVAT</a:t>
            </a:r>
            <a:r>
              <a:rPr lang="ko-KR" altLang="en-US" sz="1600"/>
              <a:t>에서 작업 수행</a:t>
            </a:r>
            <a:endParaRPr lang="en-US" altLang="ko-KR" sz="1600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21523DFF-ED16-A0C1-4453-3B36AF64CA6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A7637CF-884D-D6F7-C107-F5063775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A1F4D-85DF-A4AA-E6A1-68DE26CB19A6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  <p:pic>
        <p:nvPicPr>
          <p:cNvPr id="26" name="그림 25" descr="지상, 야외, 판석, 보도이(가) 표시된 사진&#10;&#10;자동 생성된 설명">
            <a:extLst>
              <a:ext uri="{FF2B5EF4-FFF2-40B4-BE49-F238E27FC236}">
                <a16:creationId xmlns:a16="http://schemas.microsoft.com/office/drawing/2014/main" id="{F41FCA6B-2F16-0D91-4191-9CE3703F9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42" y="3054054"/>
            <a:ext cx="1695410" cy="1272159"/>
          </a:xfrm>
          <a:prstGeom prst="rect">
            <a:avLst/>
          </a:prstGeom>
        </p:spPr>
      </p:pic>
      <p:pic>
        <p:nvPicPr>
          <p:cNvPr id="28" name="그림 27" descr="지상, 야외, 식물, 콘크리트이(가) 표시된 사진&#10;&#10;자동 생성된 설명">
            <a:extLst>
              <a:ext uri="{FF2B5EF4-FFF2-40B4-BE49-F238E27FC236}">
                <a16:creationId xmlns:a16="http://schemas.microsoft.com/office/drawing/2014/main" id="{07977CB1-0BCD-6818-1B2C-021FFC621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39" y="4055668"/>
            <a:ext cx="1546868" cy="1160699"/>
          </a:xfrm>
          <a:prstGeom prst="rect">
            <a:avLst/>
          </a:prstGeom>
        </p:spPr>
      </p:pic>
      <p:pic>
        <p:nvPicPr>
          <p:cNvPr id="30" name="그림 29" descr="목재, 널빤지, 우드, 손톱이(가) 표시된 사진&#10;&#10;자동 생성된 설명">
            <a:extLst>
              <a:ext uri="{FF2B5EF4-FFF2-40B4-BE49-F238E27FC236}">
                <a16:creationId xmlns:a16="http://schemas.microsoft.com/office/drawing/2014/main" id="{71A13A66-A07B-3B5D-80F0-41A27F6CD0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21" y="3037192"/>
            <a:ext cx="1652852" cy="12402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4149CC9-D69F-CF94-FAAC-F82C8DF7458D}"/>
              </a:ext>
            </a:extLst>
          </p:cNvPr>
          <p:cNvSpPr txBox="1"/>
          <p:nvPr/>
        </p:nvSpPr>
        <p:spPr>
          <a:xfrm>
            <a:off x="2281115" y="5361327"/>
            <a:ext cx="272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실제로 촬영한 이미지</a:t>
            </a:r>
          </a:p>
        </p:txBody>
      </p:sp>
      <p:pic>
        <p:nvPicPr>
          <p:cNvPr id="32" name="그림 31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059F7A2-9A30-0E8F-633F-7F893FEE7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580" y="3050173"/>
            <a:ext cx="3797345" cy="2136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E6F87E-D871-9F29-F926-0AB7E073A24D}"/>
              </a:ext>
            </a:extLst>
          </p:cNvPr>
          <p:cNvSpPr txBox="1"/>
          <p:nvPr/>
        </p:nvSpPr>
        <p:spPr>
          <a:xfrm>
            <a:off x="7583467" y="5361328"/>
            <a:ext cx="272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CVAT</a:t>
            </a:r>
            <a:r>
              <a:rPr lang="ko-KR" altLang="en-US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en-US" altLang="ko-KR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Annotation </a:t>
            </a:r>
            <a:r>
              <a:rPr lang="ko-KR" altLang="en-US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작업 수행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C42D6B83-A44A-A32E-BBD7-10AA01D7B1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3273" y="2187245"/>
            <a:ext cx="816652" cy="816652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907C7F1-9580-4FC5-E21E-C45B836B1E4F}"/>
              </a:ext>
            </a:extLst>
          </p:cNvPr>
          <p:cNvCxnSpPr/>
          <p:nvPr/>
        </p:nvCxnSpPr>
        <p:spPr>
          <a:xfrm>
            <a:off x="5658234" y="4154690"/>
            <a:ext cx="822346" cy="0"/>
          </a:xfrm>
          <a:prstGeom prst="straightConnector1">
            <a:avLst/>
          </a:prstGeom>
          <a:ln w="28575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29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학습 데이터 셋 구축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arenR" startAt="4"/>
            </a:pPr>
            <a:r>
              <a:rPr lang="ko-KR" altLang="en-US" sz="2000" b="1"/>
              <a:t>이미지 분류 후 라벨 부여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romanUcPeriod"/>
            </a:pPr>
            <a:r>
              <a:rPr lang="ko-KR" altLang="en-US" sz="1600"/>
              <a:t>데이터를 불이 붙은 꽁초와 일반 꽁초로 나눠 두 개의 폴더에 저장</a:t>
            </a:r>
            <a:endParaRPr lang="en-US" altLang="ko-KR" sz="1600"/>
          </a:p>
          <a:p>
            <a:pPr marL="914400" lvl="1" indent="-457200">
              <a:lnSpc>
                <a:spcPct val="100000"/>
              </a:lnSpc>
              <a:buFont typeface="+mj-lt"/>
              <a:buAutoNum type="romanUcPeriod"/>
            </a:pPr>
            <a:r>
              <a:rPr lang="ko-KR" altLang="en-US" sz="1600"/>
              <a:t>일반 꽁초의 라벨은 </a:t>
            </a:r>
            <a:r>
              <a:rPr lang="en-US" altLang="ko-KR" sz="1600"/>
              <a:t>{0: ‘</a:t>
            </a:r>
            <a:r>
              <a:rPr lang="en-US" altLang="ko-KR" sz="1600" err="1"/>
              <a:t>cig_butt</a:t>
            </a:r>
            <a:r>
              <a:rPr lang="en-US" altLang="ko-KR" sz="1600"/>
              <a:t>’}, </a:t>
            </a:r>
            <a:r>
              <a:rPr lang="ko-KR" altLang="en-US" sz="1600"/>
              <a:t>불이 붙은 꽁초의 라벨은 </a:t>
            </a:r>
            <a:r>
              <a:rPr lang="en-US" altLang="ko-KR" sz="1600"/>
              <a:t>{1: ‘</a:t>
            </a:r>
            <a:r>
              <a:rPr lang="en-US" altLang="ko-KR" sz="1600" err="1"/>
              <a:t>burn_butt</a:t>
            </a:r>
            <a:r>
              <a:rPr lang="en-US" altLang="ko-KR" sz="1600"/>
              <a:t>’}</a:t>
            </a:r>
            <a:r>
              <a:rPr lang="ko-KR" altLang="en-US" sz="1600"/>
              <a:t>으로 수정</a:t>
            </a:r>
            <a:endParaRPr lang="en-US" altLang="ko-KR" sz="1600"/>
          </a:p>
          <a:p>
            <a:pPr marL="914400" lvl="1" indent="-457200">
              <a:lnSpc>
                <a:spcPct val="100000"/>
              </a:lnSpc>
              <a:buFont typeface="+mj-lt"/>
              <a:buAutoNum type="romanUcPeriod"/>
            </a:pPr>
            <a:r>
              <a:rPr lang="ko-KR" altLang="en-US" sz="1600"/>
              <a:t>두 개의 폴더를 합쳐 데이터 셋 완성</a:t>
            </a:r>
            <a:endParaRPr lang="en-US" altLang="ko-KR" sz="1600"/>
          </a:p>
        </p:txBody>
      </p:sp>
      <p:pic>
        <p:nvPicPr>
          <p:cNvPr id="18" name="그림 17" descr="텍스트, 스크린샷, 포유류, 웹사이트이(가) 표시된 사진&#10;&#10;자동 생성된 설명">
            <a:extLst>
              <a:ext uri="{FF2B5EF4-FFF2-40B4-BE49-F238E27FC236}">
                <a16:creationId xmlns:a16="http://schemas.microsoft.com/office/drawing/2014/main" id="{D2ABF60A-A712-2E52-B1BA-804D4F30F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25" y="3147353"/>
            <a:ext cx="2304528" cy="1211298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21523DFF-ED16-A0C1-4453-3B36AF64CA6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A7637CF-884D-D6F7-C107-F5063775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 descr="지상, 야외, 식물, 콘크리트이(가) 표시된 사진&#10;&#10;자동 생성된 설명">
            <a:extLst>
              <a:ext uri="{FF2B5EF4-FFF2-40B4-BE49-F238E27FC236}">
                <a16:creationId xmlns:a16="http://schemas.microsoft.com/office/drawing/2014/main" id="{476220EE-32DE-7B33-8028-66B9F0B68D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71" y="4312056"/>
            <a:ext cx="1546868" cy="1160699"/>
          </a:xfrm>
          <a:prstGeom prst="rect">
            <a:avLst/>
          </a:prstGeom>
        </p:spPr>
      </p:pic>
      <p:pic>
        <p:nvPicPr>
          <p:cNvPr id="11" name="그림 10" descr="목재, 널빤지, 우드, 손톱이(가) 표시된 사진&#10;&#10;자동 생성된 설명">
            <a:extLst>
              <a:ext uri="{FF2B5EF4-FFF2-40B4-BE49-F238E27FC236}">
                <a16:creationId xmlns:a16="http://schemas.microsoft.com/office/drawing/2014/main" id="{FFD814F6-BADE-8134-13C2-1892EF46FB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53" y="3071831"/>
            <a:ext cx="1652852" cy="1240225"/>
          </a:xfrm>
          <a:prstGeom prst="rect">
            <a:avLst/>
          </a:prstGeom>
        </p:spPr>
      </p:pic>
      <p:pic>
        <p:nvPicPr>
          <p:cNvPr id="13" name="그림 12" descr="담배, 담배 제품, 바지선, 지상이(가) 표시된 사진&#10;&#10;자동 생성된 설명">
            <a:extLst>
              <a:ext uri="{FF2B5EF4-FFF2-40B4-BE49-F238E27FC236}">
                <a16:creationId xmlns:a16="http://schemas.microsoft.com/office/drawing/2014/main" id="{BF6009E6-01EC-6395-B88B-9E6CF0A9F5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70" y="4304859"/>
            <a:ext cx="1322301" cy="1322301"/>
          </a:xfrm>
          <a:prstGeom prst="rect">
            <a:avLst/>
          </a:prstGeom>
        </p:spPr>
      </p:pic>
      <p:pic>
        <p:nvPicPr>
          <p:cNvPr id="14" name="그림 13" descr="담배 제품, 담배, 야외이(가) 표시된 사진&#10;&#10;자동 생성된 설명">
            <a:extLst>
              <a:ext uri="{FF2B5EF4-FFF2-40B4-BE49-F238E27FC236}">
                <a16:creationId xmlns:a16="http://schemas.microsoft.com/office/drawing/2014/main" id="{A6E8BFFB-0B06-439C-0D57-E3EEF23FA7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18" y="4775139"/>
            <a:ext cx="1080000" cy="1080000"/>
          </a:xfrm>
          <a:prstGeom prst="rect">
            <a:avLst/>
          </a:prstGeom>
        </p:spPr>
      </p:pic>
      <p:pic>
        <p:nvPicPr>
          <p:cNvPr id="15" name="그림 14" descr="지상, 야외, 담배, 담배 제품이(가) 표시된 사진&#10;&#10;자동 생성된 설명">
            <a:extLst>
              <a:ext uri="{FF2B5EF4-FFF2-40B4-BE49-F238E27FC236}">
                <a16:creationId xmlns:a16="http://schemas.microsoft.com/office/drawing/2014/main" id="{CB01D1D8-E7FD-CCC7-6FF0-A35B376CB1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18" y="2830385"/>
            <a:ext cx="1080000" cy="1080000"/>
          </a:xfrm>
          <a:prstGeom prst="rect">
            <a:avLst/>
          </a:prstGeom>
        </p:spPr>
      </p:pic>
      <p:pic>
        <p:nvPicPr>
          <p:cNvPr id="16" name="그림 15" descr="지상, 야외, 담배, 오렌지이(가) 표시된 사진&#10;&#10;자동 생성된 설명">
            <a:extLst>
              <a:ext uri="{FF2B5EF4-FFF2-40B4-BE49-F238E27FC236}">
                <a16:creationId xmlns:a16="http://schemas.microsoft.com/office/drawing/2014/main" id="{57716694-3F25-F791-0D27-6669C64077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88" y="3053143"/>
            <a:ext cx="1080000" cy="1080000"/>
          </a:xfrm>
          <a:prstGeom prst="rect">
            <a:avLst/>
          </a:prstGeom>
        </p:spPr>
      </p:pic>
      <p:pic>
        <p:nvPicPr>
          <p:cNvPr id="17" name="그림 16" descr="지상, 야외, 담배, 해변이(가) 표시된 사진&#10;&#10;자동 생성된 설명">
            <a:extLst>
              <a:ext uri="{FF2B5EF4-FFF2-40B4-BE49-F238E27FC236}">
                <a16:creationId xmlns:a16="http://schemas.microsoft.com/office/drawing/2014/main" id="{747DD792-E9D5-5B44-42C3-00C9B6A4DB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48" y="3072017"/>
            <a:ext cx="1080000" cy="1080000"/>
          </a:xfrm>
          <a:prstGeom prst="rect">
            <a:avLst/>
          </a:prstGeom>
        </p:spPr>
      </p:pic>
      <p:pic>
        <p:nvPicPr>
          <p:cNvPr id="19" name="그림 18" descr="담배, 담배 제품이(가) 표시된 사진&#10;&#10;자동 생성된 설명">
            <a:extLst>
              <a:ext uri="{FF2B5EF4-FFF2-40B4-BE49-F238E27FC236}">
                <a16:creationId xmlns:a16="http://schemas.microsoft.com/office/drawing/2014/main" id="{DE683A75-FB98-6F7F-98F7-29E99B0377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48" y="4523740"/>
            <a:ext cx="1080000" cy="1080000"/>
          </a:xfrm>
          <a:prstGeom prst="rect">
            <a:avLst/>
          </a:prstGeom>
        </p:spPr>
      </p:pic>
      <p:pic>
        <p:nvPicPr>
          <p:cNvPr id="20" name="그림 19" descr="담배 제품, 담배, 지상, 야외이(가) 표시된 사진&#10;&#10;자동 생성된 설명">
            <a:extLst>
              <a:ext uri="{FF2B5EF4-FFF2-40B4-BE49-F238E27FC236}">
                <a16:creationId xmlns:a16="http://schemas.microsoft.com/office/drawing/2014/main" id="{260C724C-1EFB-DFE8-1D08-CADA0C1E428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112" y="4560152"/>
            <a:ext cx="1080000" cy="10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B9C73A-F125-A21D-F194-1C64D54480DB}"/>
              </a:ext>
            </a:extLst>
          </p:cNvPr>
          <p:cNvSpPr txBox="1"/>
          <p:nvPr/>
        </p:nvSpPr>
        <p:spPr>
          <a:xfrm>
            <a:off x="9737081" y="3387165"/>
            <a:ext cx="16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 담배 꽁초</a:t>
            </a:r>
            <a:endParaRPr lang="en-US" altLang="ko-KR" sz="140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{0: </a:t>
            </a:r>
            <a:r>
              <a:rPr lang="en-US" altLang="ko-KR" sz="1400" err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cig_butt</a:t>
            </a:r>
            <a:r>
              <a:rPr lang="en-US" altLang="ko-KR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}</a:t>
            </a:r>
            <a:endParaRPr lang="ko-KR" altLang="en-US" sz="140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1C57D1-EA23-FD20-E704-7E673C1C9177}"/>
              </a:ext>
            </a:extLst>
          </p:cNvPr>
          <p:cNvSpPr txBox="1"/>
          <p:nvPr/>
        </p:nvSpPr>
        <p:spPr>
          <a:xfrm>
            <a:off x="9737081" y="4802130"/>
            <a:ext cx="16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 붙은 담배 꽁초</a:t>
            </a:r>
            <a:endParaRPr lang="en-US" altLang="ko-KR" sz="140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l"/>
            <a:r>
              <a:rPr lang="en-US" altLang="ko-KR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{1: </a:t>
            </a:r>
            <a:r>
              <a:rPr lang="en-US" altLang="ko-KR" sz="1400" err="1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burn_butt</a:t>
            </a:r>
            <a:r>
              <a:rPr lang="en-US" altLang="ko-KR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}</a:t>
            </a:r>
            <a:endParaRPr lang="ko-KR" altLang="en-US" sz="140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9B12228-B43A-163C-5981-8BD29A62090E}"/>
              </a:ext>
            </a:extLst>
          </p:cNvPr>
          <p:cNvCxnSpPr/>
          <p:nvPr/>
        </p:nvCxnSpPr>
        <p:spPr>
          <a:xfrm flipV="1">
            <a:off x="5615275" y="3656066"/>
            <a:ext cx="325257" cy="320654"/>
          </a:xfrm>
          <a:prstGeom prst="straightConnector1">
            <a:avLst/>
          </a:prstGeom>
          <a:ln w="28575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C9F1C32-8216-DCF6-941A-23AC47F155D8}"/>
              </a:ext>
            </a:extLst>
          </p:cNvPr>
          <p:cNvCxnSpPr/>
          <p:nvPr/>
        </p:nvCxnSpPr>
        <p:spPr>
          <a:xfrm>
            <a:off x="5625998" y="4802130"/>
            <a:ext cx="345948" cy="242413"/>
          </a:xfrm>
          <a:prstGeom prst="straightConnector1">
            <a:avLst/>
          </a:prstGeom>
          <a:ln w="28575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F9139C-FB8F-2851-9DB7-0CF2C4E9D1AC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63173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2A6A277-1F34-D5A1-BB7E-136646C25908}"/>
              </a:ext>
            </a:extLst>
          </p:cNvPr>
          <p:cNvSpPr/>
          <p:nvPr/>
        </p:nvSpPr>
        <p:spPr>
          <a:xfrm>
            <a:off x="2680854" y="2431473"/>
            <a:ext cx="2438400" cy="218209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>
                <a:solidFill>
                  <a:srgbClr val="404040"/>
                </a:solidFill>
                <a:latin typeface="Arial"/>
              </a:rPr>
              <a:t>data</a:t>
            </a:r>
            <a:r>
              <a:rPr lang="en-US" sz="2000" b="1" baseline="0" err="1">
                <a:solidFill>
                  <a:srgbClr val="404040"/>
                </a:solidFill>
                <a:latin typeface="Arial"/>
              </a:rPr>
              <a:t>.yaml</a:t>
            </a:r>
            <a:endParaRPr lang="ko-KR" altLang="en-US" err="1">
              <a:solidFill>
                <a:srgbClr val="FFFFFF"/>
              </a:solidFill>
              <a:ea typeface="맑은 고딕" panose="020B0503020000020004" pitchFamily="34" charset="-127"/>
            </a:endParaRPr>
          </a:p>
          <a:p>
            <a:pPr algn="ctr"/>
            <a:r>
              <a:rPr lang="ko-KR" altLang="en-US" sz="2000" b="1" baseline="0">
                <a:solidFill>
                  <a:srgbClr val="404040"/>
                </a:solidFill>
                <a:ea typeface="Arial"/>
              </a:rPr>
              <a:t>파일 수정</a:t>
            </a:r>
            <a:r>
              <a:rPr lang="ko-KR" altLang="en-US" sz="2000">
                <a:latin typeface="Arial"/>
                <a:ea typeface="Arial"/>
                <a:cs typeface="Arial"/>
              </a:rPr>
              <a:t>​</a:t>
            </a:r>
            <a:endParaRPr lang="ko-KR" altLang="en-US">
              <a:ea typeface="맑은 고딕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FEBCB33-974B-F130-ADF6-B50D81A859B9}"/>
              </a:ext>
            </a:extLst>
          </p:cNvPr>
          <p:cNvSpPr/>
          <p:nvPr/>
        </p:nvSpPr>
        <p:spPr>
          <a:xfrm>
            <a:off x="7038108" y="2431472"/>
            <a:ext cx="2438400" cy="2182090"/>
          </a:xfrm>
          <a:prstGeom prst="roundRect">
            <a:avLst/>
          </a:prstGeom>
          <a:solidFill>
            <a:srgbClr val="FFE6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rgbClr val="404040"/>
                </a:solidFill>
                <a:latin typeface="Arial"/>
                <a:ea typeface="맑은 고딕"/>
                <a:cs typeface="Arial"/>
              </a:rPr>
              <a:t>YOLOv8 </a:t>
            </a:r>
            <a:endParaRPr lang="en-US" altLang="ko-KR" sz="2000" err="1">
              <a:solidFill>
                <a:srgbClr val="000000"/>
              </a:solidFill>
              <a:latin typeface="Arial"/>
              <a:ea typeface="맑은 고딕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404040"/>
                </a:solidFill>
                <a:latin typeface="Arial"/>
                <a:ea typeface="맑은 고딕"/>
                <a:cs typeface="Arial"/>
              </a:rPr>
              <a:t>모델을 기반으로</a:t>
            </a:r>
            <a:endParaRPr lang="en-US" altLang="ko-KR" sz="2000">
              <a:solidFill>
                <a:srgbClr val="000000"/>
              </a:solidFill>
              <a:latin typeface="Arial"/>
              <a:ea typeface="맑은 고딕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404040"/>
                </a:solidFill>
                <a:latin typeface="Arial"/>
                <a:ea typeface="맑은 고딕"/>
                <a:cs typeface="Arial"/>
              </a:rPr>
              <a:t>커스텀</a:t>
            </a:r>
            <a:r>
              <a:rPr lang="ko-KR" sz="2000" b="1">
                <a:solidFill>
                  <a:srgbClr val="404040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altLang="en-US" sz="2000" b="1">
                <a:solidFill>
                  <a:srgbClr val="404040"/>
                </a:solidFill>
                <a:latin typeface="Arial"/>
                <a:ea typeface="맑은 고딕"/>
                <a:cs typeface="Arial"/>
              </a:rPr>
              <a:t>데이터  </a:t>
            </a:r>
            <a:endParaRPr lang="en-US" altLang="ko-KR" sz="2000">
              <a:solidFill>
                <a:srgbClr val="000000"/>
              </a:solidFill>
              <a:latin typeface="Arial"/>
              <a:ea typeface="맑은 고딕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err="1">
                <a:solidFill>
                  <a:srgbClr val="404040"/>
                </a:solidFill>
                <a:latin typeface="Arial"/>
                <a:ea typeface="맑은 고딕"/>
                <a:cs typeface="Arial"/>
              </a:rPr>
              <a:t>재학습</a:t>
            </a:r>
            <a:endParaRPr lang="en-US" altLang="ko-KR" sz="2000" err="1">
              <a:solidFill>
                <a:srgbClr val="000000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2.  </a:t>
            </a:r>
            <a:r>
              <a:rPr lang="ko-KR" altLang="en-US"/>
              <a:t>꽁초 탐지 모델 학습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b="1">
                <a:latin typeface="Pretendard"/>
                <a:ea typeface="Pretendard"/>
                <a:cs typeface="Pretendard"/>
              </a:rPr>
              <a:t>순서</a:t>
            </a:r>
            <a:endParaRPr lang="en-US" altLang="ko-KR" b="1">
              <a:latin typeface="Pretendard"/>
              <a:ea typeface="Pretendard"/>
              <a:cs typeface="Pretendard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b="1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21523DFF-ED16-A0C1-4453-3B36AF64CA6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61A5A-05B1-47A1-B8C1-9328F573F94F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꽁초 탐지 모델 학습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0021C2C-B7FF-400D-F9CA-BAC6389C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2DC37700-9953-1414-472D-08564F942A92}"/>
              </a:ext>
            </a:extLst>
          </p:cNvPr>
          <p:cNvSpPr/>
          <p:nvPr/>
        </p:nvSpPr>
        <p:spPr>
          <a:xfrm rot="5280000">
            <a:off x="5862781" y="3402214"/>
            <a:ext cx="467360" cy="243840"/>
          </a:xfrm>
          <a:prstGeom prst="triangl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822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9195A-28FD-2886-B5B6-AB9744AA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2.  </a:t>
            </a:r>
            <a:r>
              <a:rPr lang="ko-KR" altLang="en-US"/>
              <a:t>꽁초 탐지 모델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9B876-AD02-2CF0-E26B-7A9F515B8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altLang="ko-KR" sz="2000" b="1" err="1">
                <a:latin typeface="Pretendard"/>
                <a:ea typeface="Pretendard"/>
                <a:cs typeface="Pretendard"/>
              </a:rPr>
              <a:t>data.yaml</a:t>
            </a:r>
            <a:r>
              <a:rPr lang="en-US" altLang="ko-KR" sz="2000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2000" b="1">
                <a:latin typeface="Pretendard"/>
                <a:ea typeface="Pretendard"/>
                <a:cs typeface="Pretendard"/>
              </a:rPr>
              <a:t>파일 수정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marL="971550" lvl="1" indent="-514350">
              <a:lnSpc>
                <a:spcPct val="150000"/>
              </a:lnSpc>
              <a:buAutoNum type="romanUcPeriod"/>
            </a:pPr>
            <a:r>
              <a:rPr lang="ko-KR" altLang="en-US" sz="1800">
                <a:latin typeface="Pretendard"/>
                <a:ea typeface="Pretendard"/>
                <a:cs typeface="Pretendard"/>
              </a:rPr>
              <a:t>데이터 셋의 정의가 </a:t>
            </a:r>
            <a:r>
              <a:rPr lang="ko-KR" altLang="en-US" sz="1800" err="1">
                <a:latin typeface="Pretendard"/>
                <a:ea typeface="Pretendard"/>
                <a:cs typeface="Pretendard"/>
              </a:rPr>
              <a:t>저장되어있는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 파일</a:t>
            </a:r>
            <a:endParaRPr lang="en-US" altLang="ko-KR" sz="1800">
              <a:latin typeface="Pretendard"/>
              <a:ea typeface="Pretendard"/>
              <a:cs typeface="Pretendard"/>
            </a:endParaRPr>
          </a:p>
          <a:p>
            <a:pPr marL="971550" lvl="1" indent="-514350">
              <a:buAutoNum type="romanUcPeriod"/>
            </a:pPr>
            <a:r>
              <a:rPr lang="ko-KR" altLang="en-US" sz="1800"/>
              <a:t>데이터 경로와 클래스를 구축한 데이터 셋에 맞게 수정함</a:t>
            </a:r>
            <a:endParaRPr lang="ko-KR"/>
          </a:p>
          <a:p>
            <a:pPr marL="971550" lvl="1" indent="-514350">
              <a:buAutoNum type="romanUcPeriod"/>
            </a:pPr>
            <a:endParaRPr lang="en-US" altLang="ko-KR" sz="180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B3D9D8-C0E9-64BA-EF47-A8C822BB8F8D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12367E-DC5D-3C37-2446-6B093C15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C1D1831-8528-8CB0-B669-45F986F2F5A2}"/>
              </a:ext>
            </a:extLst>
          </p:cNvPr>
          <p:cNvSpPr/>
          <p:nvPr/>
        </p:nvSpPr>
        <p:spPr>
          <a:xfrm>
            <a:off x="6323602" y="3452628"/>
            <a:ext cx="2060607" cy="1485337"/>
          </a:xfrm>
          <a:prstGeom prst="roundRect">
            <a:avLst/>
          </a:prstGeom>
          <a:solidFill>
            <a:srgbClr val="E6E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E0122-6444-6A4B-82D8-31202ED3D9C5}"/>
              </a:ext>
            </a:extLst>
          </p:cNvPr>
          <p:cNvSpPr txBox="1"/>
          <p:nvPr/>
        </p:nvSpPr>
        <p:spPr>
          <a:xfrm>
            <a:off x="6412939" y="3678841"/>
            <a:ext cx="189077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altLang="ko-KR" sz="1600">
                <a:solidFill>
                  <a:srgbClr val="404040"/>
                </a:solidFill>
                <a:latin typeface="D2Coding"/>
                <a:ea typeface="D2Coding"/>
                <a:cs typeface="Pretendard"/>
              </a:rPr>
              <a:t>{</a:t>
            </a:r>
          </a:p>
          <a:p>
            <a:r>
              <a:rPr lang="en-US" altLang="ko-KR" sz="1600">
                <a:solidFill>
                  <a:srgbClr val="404040"/>
                </a:solidFill>
                <a:latin typeface="D2Coding"/>
                <a:ea typeface="D2Coding"/>
                <a:cs typeface="Pretendard"/>
              </a:rPr>
              <a:t>  0: ‘</a:t>
            </a:r>
            <a:r>
              <a:rPr lang="en-US" altLang="ko-KR" sz="1600" err="1">
                <a:solidFill>
                  <a:srgbClr val="404040"/>
                </a:solidFill>
                <a:latin typeface="D2Coding"/>
                <a:ea typeface="D2Coding"/>
                <a:cs typeface="Pretendard"/>
              </a:rPr>
              <a:t>cig_butt</a:t>
            </a:r>
            <a:r>
              <a:rPr lang="en-US" altLang="ko-KR" sz="1600">
                <a:solidFill>
                  <a:srgbClr val="404040"/>
                </a:solidFill>
                <a:latin typeface="D2Coding"/>
                <a:ea typeface="D2Coding"/>
                <a:cs typeface="Pretendard"/>
              </a:rPr>
              <a:t>’</a:t>
            </a:r>
          </a:p>
          <a:p>
            <a:r>
              <a:rPr lang="en-US" altLang="ko-KR" sz="1600">
                <a:solidFill>
                  <a:srgbClr val="404040"/>
                </a:solidFill>
                <a:latin typeface="D2Coding"/>
                <a:ea typeface="D2Coding"/>
                <a:cs typeface="Pretendard"/>
              </a:rPr>
              <a:t>  1: '</a:t>
            </a:r>
            <a:r>
              <a:rPr lang="en-US" altLang="ko-KR" sz="1600" err="1">
                <a:solidFill>
                  <a:srgbClr val="404040"/>
                </a:solidFill>
                <a:latin typeface="D2Coding"/>
                <a:ea typeface="D2Coding"/>
                <a:cs typeface="Pretendard"/>
              </a:rPr>
              <a:t>burn_butt</a:t>
            </a:r>
            <a:r>
              <a:rPr lang="en-US" altLang="ko-KR" sz="1600">
                <a:solidFill>
                  <a:srgbClr val="404040"/>
                </a:solidFill>
                <a:latin typeface="D2Coding"/>
                <a:ea typeface="D2Coding"/>
                <a:cs typeface="Pretendard"/>
              </a:rPr>
              <a:t>'</a:t>
            </a:r>
          </a:p>
          <a:p>
            <a:pPr algn="l"/>
            <a:r>
              <a:rPr lang="en-US" altLang="ko-KR" sz="1600">
                <a:solidFill>
                  <a:srgbClr val="404040"/>
                </a:solidFill>
                <a:latin typeface="D2Coding"/>
                <a:ea typeface="D2Coding"/>
                <a:cs typeface="Pretendard"/>
              </a:rPr>
              <a:t>}</a:t>
            </a:r>
            <a:endParaRPr lang="ko-KR" altLang="en-US" sz="1600">
              <a:solidFill>
                <a:srgbClr val="404040"/>
              </a:solidFill>
              <a:latin typeface="D2Coding"/>
              <a:ea typeface="D2Coding"/>
              <a:cs typeface="Pretendard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8BAF906-C46F-58F2-DA00-7354D680DA7D}"/>
              </a:ext>
            </a:extLst>
          </p:cNvPr>
          <p:cNvCxnSpPr/>
          <p:nvPr/>
        </p:nvCxnSpPr>
        <p:spPr>
          <a:xfrm>
            <a:off x="5774197" y="4248164"/>
            <a:ext cx="418241" cy="0"/>
          </a:xfrm>
          <a:prstGeom prst="straightConnector1">
            <a:avLst/>
          </a:prstGeom>
          <a:ln w="28575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AF4B330-91CE-2BF8-357C-9202E0900665}"/>
              </a:ext>
            </a:extLst>
          </p:cNvPr>
          <p:cNvSpPr/>
          <p:nvPr/>
        </p:nvSpPr>
        <p:spPr>
          <a:xfrm>
            <a:off x="3682001" y="3452627"/>
            <a:ext cx="2060607" cy="1485337"/>
          </a:xfrm>
          <a:prstGeom prst="roundRect">
            <a:avLst/>
          </a:prstGeom>
          <a:solidFill>
            <a:srgbClr val="E6E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8C8B8-C107-A50D-62A8-75CD60D8851D}"/>
              </a:ext>
            </a:extLst>
          </p:cNvPr>
          <p:cNvSpPr txBox="1"/>
          <p:nvPr/>
        </p:nvSpPr>
        <p:spPr>
          <a:xfrm>
            <a:off x="3826077" y="3672719"/>
            <a:ext cx="1771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{</a:t>
            </a:r>
          </a:p>
          <a:p>
            <a:pPr algn="l"/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  0: ‘0’,</a:t>
            </a:r>
          </a:p>
          <a:p>
            <a:pPr algn="l"/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  1: ‘</a:t>
            </a:r>
            <a:r>
              <a:rPr lang="en-US" altLang="ko-KR" sz="1600" err="1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cig_butt</a:t>
            </a:r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’</a:t>
            </a:r>
          </a:p>
          <a:p>
            <a:pPr algn="l"/>
            <a:r>
              <a:rPr lang="en-US" altLang="ko-KR" sz="1600"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Pretendard" panose="02000503000000020004" pitchFamily="2" charset="-127"/>
              </a:rPr>
              <a:t>}</a:t>
            </a:r>
            <a:endParaRPr lang="ko-KR" altLang="en-US" sz="1600">
              <a:solidFill>
                <a:srgbClr val="404040"/>
              </a:solidFill>
              <a:latin typeface="D2Coding" panose="020B0609020101020101" pitchFamily="49" charset="-127"/>
              <a:ea typeface="D2Coding" panose="020B0609020101020101" pitchFamily="49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727FE-13E1-465B-A988-8161D790D55E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꽁초 탐지 모델 학습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2889769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9195A-28FD-2886-B5B6-AB9744AA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2.  </a:t>
            </a:r>
            <a:r>
              <a:rPr lang="ko-KR" altLang="en-US"/>
              <a:t>꽁초 탐지 모델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9B876-AD02-2CF0-E26B-7A9F515B8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arenR" startAt="2"/>
            </a:pPr>
            <a:r>
              <a:rPr lang="en-US" altLang="ko-KR" sz="2000" b="1"/>
              <a:t>YOLOv8 </a:t>
            </a:r>
            <a:r>
              <a:rPr lang="ko-KR" altLang="en-US" sz="2000" b="1"/>
              <a:t>모델을 기반으로 커스텀 데이터 </a:t>
            </a:r>
            <a:r>
              <a:rPr lang="ko-KR" altLang="en-US" sz="2000" b="1" err="1"/>
              <a:t>재학습</a:t>
            </a:r>
            <a:endParaRPr lang="ko-KR" altLang="en-US" sz="2000" b="1"/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sz="1600" err="1"/>
              <a:t>Ultralytics</a:t>
            </a:r>
            <a:r>
              <a:rPr lang="en-US" altLang="ko-KR" sz="1600"/>
              <a:t> YOLOv8</a:t>
            </a:r>
            <a:r>
              <a:rPr lang="ko-KR" altLang="en-US" sz="1600"/>
              <a:t> 모델을 사용</a:t>
            </a:r>
            <a:endParaRPr lang="en-US" altLang="ko-KR" sz="1600"/>
          </a:p>
          <a:p>
            <a:pPr marL="971550" lvl="1" indent="-514350">
              <a:lnSpc>
                <a:spcPct val="120000"/>
              </a:lnSpc>
              <a:buFont typeface="+mj-lt"/>
              <a:buAutoNum type="romanUcPeriod"/>
            </a:pPr>
            <a:r>
              <a:rPr lang="ko-KR" altLang="en-US" sz="1600"/>
              <a:t>구축한 커스텀 데이터를 이용해 모델을 </a:t>
            </a:r>
            <a:r>
              <a:rPr lang="ko-KR" altLang="en-US" sz="1600" err="1"/>
              <a:t>재학습함</a:t>
            </a:r>
            <a:endParaRPr lang="en-US" altLang="ko-KR" sz="160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B3D9D8-C0E9-64BA-EF47-A8C822BB8F8D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A2929B-A2FE-9221-965D-30FA61D96520}"/>
              </a:ext>
            </a:extLst>
          </p:cNvPr>
          <p:cNvSpPr/>
          <p:nvPr/>
        </p:nvSpPr>
        <p:spPr>
          <a:xfrm>
            <a:off x="1688127" y="2830947"/>
            <a:ext cx="4663473" cy="2401453"/>
          </a:xfrm>
          <a:prstGeom prst="roundRect">
            <a:avLst>
              <a:gd name="adj" fmla="val 6391"/>
            </a:avLst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device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device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"cuda"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cuda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is_available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 sz="1400" b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"cpu"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</a:t>
            </a:r>
            <a:r>
              <a:rPr lang="en-US" altLang="ko-KR" sz="14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"Using device: </a:t>
            </a:r>
            <a:r>
              <a:rPr lang="en-US" altLang="ko-KR" sz="14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sz="1400" b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device</a:t>
            </a:r>
            <a:r>
              <a:rPr lang="en-US" altLang="ko-KR" sz="14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z="14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YOLO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"yolov8n.pt"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</a:t>
            </a:r>
            <a:r>
              <a:rPr lang="en-US" altLang="ko-KR" sz="14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data_yaml_path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sz="14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</a:t>
            </a:r>
            <a:r>
              <a:rPr lang="en-US" altLang="ko-KR" sz="14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>
                <a:solidFill>
                  <a:srgbClr val="D19A6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4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sz="14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patience</a:t>
            </a:r>
            <a:r>
              <a:rPr lang="en-US" altLang="ko-KR" sz="14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</a:p>
          <a:p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sz="14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batch</a:t>
            </a:r>
            <a:r>
              <a:rPr lang="en-US" altLang="ko-KR" sz="14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32</a:t>
            </a:r>
            <a:r>
              <a:rPr lang="en-US" altLang="ko-KR" sz="14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pic>
        <p:nvPicPr>
          <p:cNvPr id="12" name="그림 11" descr="도표, 직사각형, 라인, 디자인이(가) 표시된 사진&#10;&#10;자동 생성된 설명">
            <a:extLst>
              <a:ext uri="{FF2B5EF4-FFF2-40B4-BE49-F238E27FC236}">
                <a16:creationId xmlns:a16="http://schemas.microsoft.com/office/drawing/2014/main" id="{F4EC67A3-1FB4-EDF4-CCAB-25B0A5829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90" y="3538057"/>
            <a:ext cx="771525" cy="85725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2B54C9D-174A-86D4-1C46-DB2C0EF2E92A}"/>
              </a:ext>
            </a:extLst>
          </p:cNvPr>
          <p:cNvCxnSpPr/>
          <p:nvPr/>
        </p:nvCxnSpPr>
        <p:spPr>
          <a:xfrm>
            <a:off x="6999300" y="4082473"/>
            <a:ext cx="960582" cy="0"/>
          </a:xfrm>
          <a:prstGeom prst="straightConnector1">
            <a:avLst/>
          </a:prstGeom>
          <a:ln w="28575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12367E-DC5D-3C37-2446-6B093C15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10252-930E-FD57-C14C-5BA51F4EB5A3}"/>
              </a:ext>
            </a:extLst>
          </p:cNvPr>
          <p:cNvSpPr txBox="1"/>
          <p:nvPr/>
        </p:nvSpPr>
        <p:spPr>
          <a:xfrm>
            <a:off x="8305756" y="4607442"/>
            <a:ext cx="2247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생성된 담배 꽁초 탐지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44B3C-458F-F94D-BEF0-D5999D1C4E71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꽁초 탐지 모델 학습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4269326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  <a:latin typeface="Pretendard Black"/>
                <a:ea typeface="Pretendard Black"/>
                <a:cs typeface="Pretendard Black"/>
              </a:rPr>
              <a:t>3.  </a:t>
            </a:r>
            <a:r>
              <a:rPr lang="ko-KR" altLang="en-US">
                <a:latin typeface="Pretendard Black"/>
                <a:ea typeface="Pretendard Black"/>
                <a:cs typeface="Pretendard Black"/>
              </a:rPr>
              <a:t>탐지 로봇 제작</a:t>
            </a:r>
            <a:r>
              <a:rPr lang="ko-KR">
                <a:latin typeface="Pretendard Black"/>
                <a:ea typeface="Pretendard Black"/>
                <a:cs typeface="Pretendard Black"/>
              </a:rPr>
              <a:t> 및 구동 테스트</a:t>
            </a:r>
            <a:endParaRPr lang="en-US" altLang="ko-KR">
              <a:solidFill>
                <a:srgbClr val="000000"/>
              </a:solidFill>
              <a:latin typeface="Pretendard Black"/>
              <a:ea typeface="Pretendard Black"/>
              <a:cs typeface="Pretendard Black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b="1"/>
              <a:t>순서</a:t>
            </a:r>
            <a:endParaRPr lang="en-US" altLang="ko-KR" b="1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/>
              <a:t>탐지 로봇 제작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b="1"/>
              <a:t>GPIO</a:t>
            </a:r>
            <a:r>
              <a:rPr lang="ko-KR" altLang="en-US" sz="2000" b="1"/>
              <a:t>를 통한 모터 제어 테스트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/>
              <a:t>키보드를 이용한 탐지 로봇 조작 기능 구현</a:t>
            </a:r>
            <a:endParaRPr lang="en-US" altLang="ko-KR" sz="2000" b="1"/>
          </a:p>
          <a:p>
            <a:pPr marL="457200" indent="-457200">
              <a:lnSpc>
                <a:spcPct val="100000"/>
              </a:lnSpc>
              <a:buAutoNum type="arabicParenR"/>
            </a:pPr>
            <a:endParaRPr lang="en-US" altLang="ko-KR" sz="2000" b="1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21523DFF-ED16-A0C1-4453-3B36AF64CA6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61A5A-05B1-47A1-B8C1-9328F573F94F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0021C2C-B7FF-400D-F9CA-BAC6389C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77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9195A-28FD-2886-B5B6-AB9744AA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3.  </a:t>
            </a:r>
            <a:r>
              <a:rPr lang="ko-KR" altLang="en-US"/>
              <a:t>탐지 로봇 제작 및 구동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9B876-AD02-2CF0-E26B-7A9F515B8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ko-KR" altLang="en-US" sz="2000" b="1"/>
              <a:t>탐지 로봇 제작</a:t>
            </a:r>
            <a:endParaRPr lang="en-US" altLang="ko-KR" sz="2000" b="1"/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600"/>
              <a:t>RC</a:t>
            </a:r>
            <a:r>
              <a:rPr lang="ko-KR" altLang="en-US" sz="1600"/>
              <a:t>카 키트 위에 라즈베리 파이와 기타 장치들을 장착하여 탐지 로봇을 제작함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altLang="ko-KR" sz="1600"/>
              <a:t>AA</a:t>
            </a:r>
            <a:r>
              <a:rPr lang="ko-KR" altLang="en-US" sz="1600"/>
              <a:t>건전지 </a:t>
            </a:r>
            <a:r>
              <a:rPr lang="en-US" altLang="ko-KR" sz="1600"/>
              <a:t>* 4</a:t>
            </a:r>
            <a:r>
              <a:rPr lang="ko-KR" altLang="en-US" sz="1600"/>
              <a:t>로</a:t>
            </a:r>
            <a:r>
              <a:rPr lang="en-US" altLang="ko-KR" sz="1600"/>
              <a:t> </a:t>
            </a:r>
            <a:r>
              <a:rPr lang="ko-KR" altLang="en-US" sz="1600"/>
              <a:t>모터 드라이버에 전원 공급</a:t>
            </a:r>
            <a:r>
              <a:rPr lang="en-US" altLang="ko-KR" sz="1600"/>
              <a:t>, </a:t>
            </a:r>
            <a:r>
              <a:rPr lang="ko-KR" altLang="en-US" sz="1600"/>
              <a:t>라즈베리 파이는 </a:t>
            </a:r>
            <a:r>
              <a:rPr lang="en-US" altLang="ko-KR" sz="1600"/>
              <a:t>5V 5A </a:t>
            </a:r>
            <a:r>
              <a:rPr lang="ko-KR" altLang="en-US" sz="1600"/>
              <a:t>충전기 사용</a:t>
            </a:r>
            <a:endParaRPr lang="en-US" altLang="ko-KR" sz="160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B3D9D8-C0E9-64BA-EF47-A8C822BB8F8D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 descr="전자제품, 전기 배선, 케이블, 전자 공학이(가) 표시된 사진&#10;&#10;자동 생성된 설명">
            <a:extLst>
              <a:ext uri="{FF2B5EF4-FFF2-40B4-BE49-F238E27FC236}">
                <a16:creationId xmlns:a16="http://schemas.microsoft.com/office/drawing/2014/main" id="{22C52847-9860-D089-88AD-0264D2A970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37" y="2668298"/>
            <a:ext cx="1895368" cy="2527157"/>
          </a:xfrm>
          <a:prstGeom prst="rect">
            <a:avLst/>
          </a:prstGeom>
        </p:spPr>
      </p:pic>
      <p:pic>
        <p:nvPicPr>
          <p:cNvPr id="11" name="그림 10" descr="사람, 컴퓨터, 실내, 컴퓨터 키보드이(가) 표시된 사진&#10;&#10;자동 생성된 설명">
            <a:extLst>
              <a:ext uri="{FF2B5EF4-FFF2-40B4-BE49-F238E27FC236}">
                <a16:creationId xmlns:a16="http://schemas.microsoft.com/office/drawing/2014/main" id="{C9E2ED65-5E0A-1691-848D-23387333C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65" y="2726765"/>
            <a:ext cx="2436825" cy="2410222"/>
          </a:xfrm>
          <a:prstGeom prst="rect">
            <a:avLst/>
          </a:prstGeom>
        </p:spPr>
      </p:pic>
      <p:pic>
        <p:nvPicPr>
          <p:cNvPr id="15" name="그림 14" descr="바퀴, 타이어, 차량, 자동차 부품이(가) 표시된 사진&#10;&#10;자동 생성된 설명">
            <a:extLst>
              <a:ext uri="{FF2B5EF4-FFF2-40B4-BE49-F238E27FC236}">
                <a16:creationId xmlns:a16="http://schemas.microsoft.com/office/drawing/2014/main" id="{472E9BA3-7719-5BAC-082F-44270E694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38" y="3135817"/>
            <a:ext cx="1977308" cy="159211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87F22D-4D60-F584-BFBA-B3B6E317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C9706-B8C5-E01C-0EB6-7740F4D65ADF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1680223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9195A-28FD-2886-B5B6-AB9744AA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3.  </a:t>
            </a:r>
            <a:r>
              <a:rPr lang="ko-KR" altLang="en-US"/>
              <a:t>탐지 로봇 제작 및 구동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9B876-AD02-2CF0-E26B-7A9F515B8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 startAt="2"/>
            </a:pPr>
            <a:r>
              <a:rPr lang="en-US" altLang="ko-KR" sz="2000" b="1"/>
              <a:t>GPIO</a:t>
            </a:r>
            <a:r>
              <a:rPr lang="ko-KR" altLang="en-US" sz="2000" b="1"/>
              <a:t>를 이용한 모터 제어 테스트</a:t>
            </a:r>
            <a:endParaRPr lang="en-US" altLang="ko-KR" sz="2000" b="1"/>
          </a:p>
          <a:p>
            <a:pPr marL="971550" lvl="1" indent="-514350">
              <a:buFont typeface="+mj-lt"/>
              <a:buAutoNum type="romanUcPeriod"/>
            </a:pPr>
            <a:r>
              <a:rPr lang="ko-KR" altLang="en-US" sz="1800"/>
              <a:t>라즈베리 파이의 </a:t>
            </a:r>
            <a:r>
              <a:rPr lang="en-US" altLang="ko-KR" sz="1800"/>
              <a:t>GPIO </a:t>
            </a:r>
            <a:r>
              <a:rPr lang="ko-KR" altLang="en-US" sz="1800"/>
              <a:t>제어는 파이썬 </a:t>
            </a:r>
            <a:r>
              <a:rPr lang="en-US" altLang="ko-KR" sz="1800" err="1"/>
              <a:t>gpiozero</a:t>
            </a:r>
            <a:r>
              <a:rPr lang="en-US" altLang="ko-KR" sz="1800"/>
              <a:t> </a:t>
            </a:r>
            <a:r>
              <a:rPr lang="ko-KR" altLang="en-US" sz="1800"/>
              <a:t>모듈을 사용했음</a:t>
            </a:r>
          </a:p>
          <a:p>
            <a:pPr marL="971550" lvl="1" indent="-514350">
              <a:buFont typeface="+mj-lt"/>
              <a:buAutoNum type="romanUcPeriod"/>
            </a:pPr>
            <a:r>
              <a:rPr lang="ko-KR" altLang="en-US" sz="1800"/>
              <a:t>모터 드라이버를 </a:t>
            </a:r>
            <a:r>
              <a:rPr lang="en-US" altLang="ko-KR" sz="1800"/>
              <a:t>GPIO</a:t>
            </a:r>
            <a:r>
              <a:rPr lang="ko-KR" altLang="en-US" sz="1800"/>
              <a:t>로 연결 후 모터 제어 코드를 작성하여 테스트</a:t>
            </a:r>
            <a:endParaRPr lang="en-US" altLang="ko-KR" sz="180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B3D9D8-C0E9-64BA-EF47-A8C822BB8F8D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A2929B-A2FE-9221-965D-30FA61D96520}"/>
              </a:ext>
            </a:extLst>
          </p:cNvPr>
          <p:cNvSpPr/>
          <p:nvPr/>
        </p:nvSpPr>
        <p:spPr>
          <a:xfrm>
            <a:off x="1907108" y="2528610"/>
            <a:ext cx="5261286" cy="3113687"/>
          </a:xfrm>
          <a:prstGeom prst="roundRect">
            <a:avLst>
              <a:gd name="adj" fmla="val 6391"/>
            </a:avLst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gpiozero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PWMOutputDevice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err="1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DigitalOutputDevice</a:t>
            </a:r>
            <a:endParaRPr lang="en-US" altLang="ko-KR" sz="1200" b="0">
              <a:solidFill>
                <a:srgbClr val="E5C07B"/>
              </a:solidFill>
              <a:effectLst/>
              <a:highlight>
                <a:srgbClr val="282C34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time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C678DD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61AFE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sleep</a:t>
            </a:r>
            <a:endParaRPr lang="en-US" altLang="ko-KR" sz="1200" b="0">
              <a:solidFill>
                <a:srgbClr val="ABB2BF"/>
              </a:solidFill>
              <a:effectLst/>
              <a:highlight>
                <a:srgbClr val="282C34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PWMA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AIN1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AIN2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12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16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endParaRPr lang="en-US" altLang="ko-KR" sz="1200" b="0">
              <a:solidFill>
                <a:srgbClr val="ABB2BF"/>
              </a:solidFill>
              <a:effectLst/>
              <a:highlight>
                <a:srgbClr val="282C34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PWMB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BIN1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BIN2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13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19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D19A66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26</a:t>
            </a:r>
            <a:endParaRPr lang="en-US" altLang="ko-KR" sz="1200" b="0">
              <a:solidFill>
                <a:srgbClr val="ABB2BF"/>
              </a:solidFill>
              <a:effectLst/>
              <a:highlight>
                <a:srgbClr val="282C34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b="0" i="1">
                <a:solidFill>
                  <a:srgbClr val="7F848E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200" b="0" i="1">
                <a:solidFill>
                  <a:srgbClr val="7F848E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모터 객체 생성</a:t>
            </a:r>
            <a:endParaRPr lang="ko-KR" altLang="en-US" sz="1200" b="0">
              <a:solidFill>
                <a:srgbClr val="ABB2BF"/>
              </a:solidFill>
              <a:effectLst/>
              <a:highlight>
                <a:srgbClr val="282C34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L_Motor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PWMOutputDevice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PWMA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b="0" err="1">
                <a:solidFill>
                  <a:srgbClr val="E06C75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R_Motor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PWMOutputDevice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PWMB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b="0" i="1">
                <a:solidFill>
                  <a:srgbClr val="7F848E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200" b="0" i="1">
                <a:solidFill>
                  <a:srgbClr val="7F848E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방향 제어 핀 설정</a:t>
            </a:r>
            <a:endParaRPr lang="ko-KR" altLang="en-US" sz="1200" b="0">
              <a:solidFill>
                <a:srgbClr val="ABB2BF"/>
              </a:solidFill>
              <a:effectLst/>
              <a:highlight>
                <a:srgbClr val="282C34"/>
              </a:highligh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AIN1_pin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DigitalOutputDevice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AIN1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b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AIN2_pin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DigitalOutputDevice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AIN2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b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BIN1_pin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DigitalOutputDevice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BIN1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b="0">
                <a:solidFill>
                  <a:srgbClr val="E06C75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BIN2_pin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56B6C2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err="1">
                <a:solidFill>
                  <a:srgbClr val="61AFE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DigitalOutputDevice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E5C07B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BIN2</a:t>
            </a:r>
            <a:r>
              <a:rPr lang="en-US" altLang="ko-KR" sz="1200" b="0">
                <a:solidFill>
                  <a:srgbClr val="ABB2BF"/>
                </a:solidFill>
                <a:effectLst/>
                <a:highlight>
                  <a:srgbClr val="282C34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87F22D-4D60-F584-BFBA-B3B6E317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FB312-E601-3227-F5C9-5F11FB6F2493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2452743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9195A-28FD-2886-B5B6-AB9744AA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3.  </a:t>
            </a:r>
            <a:r>
              <a:rPr lang="ko-KR" altLang="en-US"/>
              <a:t>탐지 로봇 제작 및 구동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9B876-AD02-2CF0-E26B-7A9F515B8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ko-KR" altLang="en-US" sz="2000" b="1"/>
              <a:t>키보드를 이용한 탐지 로봇 조작 기능 구현</a:t>
            </a:r>
            <a:endParaRPr lang="en-US" altLang="ko-KR" sz="2000" b="1"/>
          </a:p>
          <a:p>
            <a:pPr marL="971550" lvl="1" indent="-514350">
              <a:buFont typeface="+mj-lt"/>
              <a:buAutoNum type="romanUcPeriod"/>
            </a:pPr>
            <a:r>
              <a:rPr lang="ko-KR" altLang="en-US" sz="1800"/>
              <a:t>키보드 입력 시 모터가 작동하여 움직이게 하는 기능 구현</a:t>
            </a:r>
          </a:p>
          <a:p>
            <a:pPr marL="971550" lvl="1" indent="-514350">
              <a:buFont typeface="+mj-lt"/>
              <a:buAutoNum type="romanUcPeriod"/>
            </a:pPr>
            <a:r>
              <a:rPr lang="ko-KR" altLang="en-US" sz="1800"/>
              <a:t>좌</a:t>
            </a:r>
            <a:r>
              <a:rPr lang="en-US" altLang="ko-KR" sz="1800"/>
              <a:t>, </a:t>
            </a:r>
            <a:r>
              <a:rPr lang="ko-KR" altLang="en-US" sz="1800"/>
              <a:t>우측 회전과 직진 가능</a:t>
            </a:r>
            <a:endParaRPr lang="en-US" altLang="ko-KR" sz="180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B3D9D8-C0E9-64BA-EF47-A8C822BB8F8D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87F22D-4D60-F584-BFBA-B3B6E317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F2920-4435-99A2-832A-C2FCC4795736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8E066CE-F4AA-3981-EE93-1B6B9630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04" y="2568222"/>
            <a:ext cx="1783917" cy="32032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7C6586-C167-B817-6DF3-059CFB142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50" y="2565073"/>
            <a:ext cx="5118099" cy="29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02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  <a:latin typeface="Pretendard Black"/>
                <a:ea typeface="Pretendard Black"/>
                <a:cs typeface="Pretendard Black"/>
              </a:rPr>
              <a:t>4.  </a:t>
            </a:r>
            <a:r>
              <a:rPr lang="ko-KR" altLang="en-US">
                <a:latin typeface="Pretendard Black"/>
                <a:ea typeface="Pretendard Black"/>
                <a:cs typeface="Pretendard Black"/>
              </a:rPr>
              <a:t>자율주행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b="1"/>
              <a:t>순서</a:t>
            </a:r>
            <a:endParaRPr lang="en-US" altLang="ko-KR" b="1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/>
              <a:t>주행 데이터 수집 전 카메라에 </a:t>
            </a:r>
            <a:r>
              <a:rPr lang="ko-KR" altLang="en-US" sz="2000" b="1" err="1"/>
              <a:t>전처리</a:t>
            </a:r>
            <a:r>
              <a:rPr lang="ko-KR" altLang="en-US" sz="2000" b="1"/>
              <a:t> 적용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/>
              <a:t>키보드를 이용한 수동 조작으로 주행 데이터 수집 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수집한 주행 데이터로 자율주행 모델 생성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자율주행 테스트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00000"/>
              </a:lnSpc>
              <a:buAutoNum type="arabicParenR"/>
            </a:pPr>
            <a:endParaRPr lang="en-US" altLang="ko-KR" sz="2000" b="1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21523DFF-ED16-A0C1-4453-3B36AF64CA6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61A5A-05B1-47A1-B8C1-9328F573F94F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자율주행 구현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0021C2C-B7FF-400D-F9CA-BAC6389C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37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949F05-EFB4-34D1-EBEB-E56B37FAE857}"/>
              </a:ext>
            </a:extLst>
          </p:cNvPr>
          <p:cNvSpPr txBox="1"/>
          <p:nvPr/>
        </p:nvSpPr>
        <p:spPr>
          <a:xfrm>
            <a:off x="1343025" y="1922384"/>
            <a:ext cx="7984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</a:t>
            </a:r>
            <a:r>
              <a:rPr lang="en-US" altLang="ko-KR" sz="6000">
                <a:solidFill>
                  <a:srgbClr val="FE991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1</a:t>
            </a:r>
            <a:r>
              <a:rPr lang="en-US" altLang="ko-KR" sz="6000">
                <a:solidFill>
                  <a:srgbClr val="40404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 </a:t>
            </a:r>
            <a:r>
              <a:rPr lang="ko-KR" altLang="en-US" sz="6000">
                <a:solidFill>
                  <a:srgbClr val="40404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F1ADC-7229-E4DB-2165-EC38356E604A}"/>
              </a:ext>
            </a:extLst>
          </p:cNvPr>
          <p:cNvSpPr txBox="1"/>
          <p:nvPr/>
        </p:nvSpPr>
        <p:spPr>
          <a:xfrm>
            <a:off x="1847210" y="3429000"/>
            <a:ext cx="5363662" cy="1690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400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선정 배경</a:t>
            </a:r>
            <a:endParaRPr lang="en-US" altLang="ko-KR" sz="2400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 algn="l">
              <a:lnSpc>
                <a:spcPct val="150000"/>
              </a:lnSpc>
              <a:buAutoNum type="arabicPeriod" startAt="2"/>
            </a:pPr>
            <a:r>
              <a:rPr lang="ko-KR" altLang="en-US" sz="2400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 분석</a:t>
            </a:r>
            <a:endParaRPr lang="en-US" altLang="ko-KR" sz="2400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 algn="l">
              <a:lnSpc>
                <a:spcPct val="150000"/>
              </a:lnSpc>
              <a:buAutoNum type="arabicPeriod" startAt="3"/>
            </a:pPr>
            <a:r>
              <a:rPr lang="ko-KR" altLang="en-US" sz="2400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목표</a:t>
            </a:r>
            <a:endParaRPr lang="en-US" altLang="ko-KR" sz="2400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8D017-0F33-984A-6833-4E86FBE4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22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EAD35F-69B4-E2DE-CF44-4B6583899E4C}"/>
              </a:ext>
            </a:extLst>
          </p:cNvPr>
          <p:cNvSpPr/>
          <p:nvPr/>
        </p:nvSpPr>
        <p:spPr>
          <a:xfrm>
            <a:off x="6996225" y="2880858"/>
            <a:ext cx="3530010" cy="2587256"/>
          </a:xfrm>
          <a:prstGeom prst="roundRect">
            <a:avLst/>
          </a:prstGeom>
          <a:solidFill>
            <a:srgbClr val="FEC5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550249F-4729-B65F-C7BA-E3D245D7D327}"/>
              </a:ext>
            </a:extLst>
          </p:cNvPr>
          <p:cNvSpPr/>
          <p:nvPr/>
        </p:nvSpPr>
        <p:spPr>
          <a:xfrm>
            <a:off x="1847468" y="2880858"/>
            <a:ext cx="3530010" cy="2587256"/>
          </a:xfrm>
          <a:prstGeom prst="roundRect">
            <a:avLst/>
          </a:prstGeom>
          <a:solidFill>
            <a:srgbClr val="E6E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A868FD-1177-963C-239F-A6EBC2C2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  <a:latin typeface="Pretendard Black"/>
                <a:ea typeface="Pretendard Black"/>
                <a:cs typeface="Pretendard Black"/>
              </a:rPr>
              <a:t>4.  </a:t>
            </a:r>
            <a:r>
              <a:rPr lang="ko-KR" altLang="en-US">
                <a:latin typeface="Pretendard Black"/>
                <a:ea typeface="Pretendard Black"/>
                <a:cs typeface="Pretendard Black"/>
              </a:rPr>
              <a:t>자율주행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F2016-7671-17F7-8D38-E9413D63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주행 데이터 수집 전 카메라에 </a:t>
            </a:r>
            <a:r>
              <a:rPr lang="ko-KR" altLang="en-US" sz="2000" b="1" err="1">
                <a:latin typeface="Pretendard"/>
                <a:ea typeface="Pretendard"/>
                <a:cs typeface="Pretendard"/>
              </a:rPr>
              <a:t>전처리</a:t>
            </a:r>
            <a:r>
              <a:rPr lang="ko-KR" altLang="en-US" sz="2000" b="1">
                <a:latin typeface="Pretendard"/>
                <a:ea typeface="Pretendard"/>
                <a:cs typeface="Pretendard"/>
              </a:rPr>
              <a:t> 적용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marL="971550" lvl="1" indent="-514350">
              <a:buAutoNum type="romanUcPeriod"/>
            </a:pPr>
            <a:r>
              <a:rPr lang="ko-KR" altLang="en-US" sz="1600">
                <a:latin typeface="Pretendard"/>
                <a:ea typeface="Pretendard"/>
                <a:cs typeface="Pretendard"/>
              </a:rPr>
              <a:t>트랙의 특징을 더욱 잘 보기 위해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BGR2YUV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변환 후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Threshold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를 주어 이진화 하여 </a:t>
            </a:r>
            <a:br>
              <a:rPr lang="en-US" altLang="ko-KR" sz="1600"/>
            </a:br>
            <a:r>
              <a:rPr lang="ko-KR" altLang="en-US" sz="1600" err="1">
                <a:latin typeface="Pretendard"/>
                <a:ea typeface="Pretendard"/>
                <a:cs typeface="Pretendard"/>
              </a:rPr>
              <a:t>전처리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 작업 수행</a:t>
            </a:r>
            <a:endParaRPr lang="en-US" altLang="ko-KR" sz="1600">
              <a:latin typeface="Pretendard"/>
              <a:ea typeface="Pretendard"/>
              <a:cs typeface="Pretendard"/>
            </a:endParaRPr>
          </a:p>
          <a:p>
            <a:pPr marL="971550" lvl="1" indent="-514350">
              <a:buAutoNum type="romanUcPeriod"/>
            </a:pPr>
            <a:r>
              <a:rPr lang="ko-KR" altLang="en-US" sz="1600">
                <a:latin typeface="Pretendard"/>
                <a:ea typeface="Pretendard"/>
                <a:cs typeface="Pretendard"/>
              </a:rPr>
              <a:t>학습시킨 </a:t>
            </a:r>
            <a:r>
              <a:rPr lang="ko-KR" altLang="en-US" sz="1600" err="1">
                <a:latin typeface="Pretendard"/>
                <a:ea typeface="Pretendard"/>
                <a:cs typeface="Pretendard"/>
              </a:rPr>
              <a:t>model이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 실제 주행 환경에서의 반사광 등을 반영하지 못하여 </a:t>
            </a:r>
            <a:r>
              <a:rPr lang="ko-KR" altLang="en-US" sz="1600" err="1">
                <a:latin typeface="Pretendard"/>
                <a:ea typeface="Pretendard"/>
                <a:cs typeface="Pretendard"/>
              </a:rPr>
              <a:t>data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 새로 수집</a:t>
            </a:r>
          </a:p>
        </p:txBody>
      </p:sp>
      <p:pic>
        <p:nvPicPr>
          <p:cNvPr id="5" name="그림 4" descr="노랑이(가) 표시된 사진&#10;&#10;자동 생성된 설명">
            <a:extLst>
              <a:ext uri="{FF2B5EF4-FFF2-40B4-BE49-F238E27FC236}">
                <a16:creationId xmlns:a16="http://schemas.microsoft.com/office/drawing/2014/main" id="{BBDB095A-A38B-8202-8BAA-BD92CF168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973" y="3917170"/>
            <a:ext cx="1905000" cy="628650"/>
          </a:xfrm>
          <a:prstGeom prst="rect">
            <a:avLst/>
          </a:prstGeom>
          <a:ln>
            <a:solidFill>
              <a:srgbClr val="E6E5EB"/>
            </a:solidFill>
          </a:ln>
        </p:spPr>
      </p:pic>
      <p:pic>
        <p:nvPicPr>
          <p:cNvPr id="7" name="그림 6" descr="노랑, 디자인이(가) 표시된 사진&#10;&#10;자동 생성된 설명">
            <a:extLst>
              <a:ext uri="{FF2B5EF4-FFF2-40B4-BE49-F238E27FC236}">
                <a16:creationId xmlns:a16="http://schemas.microsoft.com/office/drawing/2014/main" id="{54841DBD-97BA-BC3E-7DAD-DBC2FA7DA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973" y="3161837"/>
            <a:ext cx="1905000" cy="628650"/>
          </a:xfrm>
          <a:prstGeom prst="rect">
            <a:avLst/>
          </a:prstGeom>
          <a:ln>
            <a:solidFill>
              <a:srgbClr val="E6E5EB"/>
            </a:solidFill>
          </a:ln>
        </p:spPr>
      </p:pic>
      <p:pic>
        <p:nvPicPr>
          <p:cNvPr id="9" name="그림 8" descr="노랑이(가) 표시된 사진&#10;&#10;자동 생성된 설명">
            <a:extLst>
              <a:ext uri="{FF2B5EF4-FFF2-40B4-BE49-F238E27FC236}">
                <a16:creationId xmlns:a16="http://schemas.microsoft.com/office/drawing/2014/main" id="{16F5D0BF-2055-319A-0ECA-4DA6EF6CF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973" y="4649862"/>
            <a:ext cx="1905000" cy="628650"/>
          </a:xfrm>
          <a:prstGeom prst="rect">
            <a:avLst/>
          </a:prstGeom>
          <a:ln>
            <a:solidFill>
              <a:srgbClr val="E6E5EB"/>
            </a:solidFill>
          </a:ln>
        </p:spPr>
      </p:pic>
      <p:pic>
        <p:nvPicPr>
          <p:cNvPr id="8" name="그림 7" descr="다채로움, 예술, 블루, 마조렐 블루이(가) 표시된 사진&#10;&#10;자동 생성된 설명">
            <a:extLst>
              <a:ext uri="{FF2B5EF4-FFF2-40B4-BE49-F238E27FC236}">
                <a16:creationId xmlns:a16="http://schemas.microsoft.com/office/drawing/2014/main" id="{1D698702-175B-03C6-F591-35ADF40B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741" y="3055693"/>
            <a:ext cx="1434860" cy="1086928"/>
          </a:xfrm>
          <a:prstGeom prst="rect">
            <a:avLst/>
          </a:prstGeom>
        </p:spPr>
      </p:pic>
      <p:pic>
        <p:nvPicPr>
          <p:cNvPr id="13" name="그림 12" descr="다채로움, 마조렐 블루, 일렉트릭 블루, 블루이(가) 표시된 사진&#10;&#10;자동 생성된 설명">
            <a:extLst>
              <a:ext uri="{FF2B5EF4-FFF2-40B4-BE49-F238E27FC236}">
                <a16:creationId xmlns:a16="http://schemas.microsoft.com/office/drawing/2014/main" id="{EA6E7FB4-B349-2576-2EDF-CFBDDF644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679" y="3055693"/>
            <a:ext cx="1434860" cy="1072550"/>
          </a:xfrm>
          <a:prstGeom prst="rect">
            <a:avLst/>
          </a:prstGeom>
        </p:spPr>
      </p:pic>
      <p:pic>
        <p:nvPicPr>
          <p:cNvPr id="14" name="그림 13" descr="다채로움, 노랑, 스크린샷, 그린이(가) 표시된 사진&#10;&#10;자동 생성된 설명">
            <a:extLst>
              <a:ext uri="{FF2B5EF4-FFF2-40B4-BE49-F238E27FC236}">
                <a16:creationId xmlns:a16="http://schemas.microsoft.com/office/drawing/2014/main" id="{07C85B05-ADFC-E4FC-AE19-F02177F29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3800" y="4205962"/>
            <a:ext cx="1434860" cy="107255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5FA1895-44E7-FC04-F3D6-D03DEABB6B38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F5DD5B1-6590-0DFB-E7AC-7A596137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9F0FDF-7AD3-69D8-1F28-C88B70FC4235}"/>
              </a:ext>
            </a:extLst>
          </p:cNvPr>
          <p:cNvCxnSpPr/>
          <p:nvPr/>
        </p:nvCxnSpPr>
        <p:spPr>
          <a:xfrm>
            <a:off x="5826642" y="4205962"/>
            <a:ext cx="786809" cy="0"/>
          </a:xfrm>
          <a:prstGeom prst="straightConnector1">
            <a:avLst/>
          </a:prstGeom>
          <a:ln w="57150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FD3D40-9E71-7A27-5F68-5F342BEBAEDD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자율주행 구현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2392140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868FD-1177-963C-239F-A6EBC2C2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  <a:latin typeface="Pretendard Black"/>
                <a:ea typeface="Pretendard Black"/>
                <a:cs typeface="Pretendard Black"/>
              </a:rPr>
              <a:t>4.  </a:t>
            </a:r>
            <a:r>
              <a:rPr lang="ko-KR" altLang="en-US">
                <a:latin typeface="Pretendard Black"/>
                <a:ea typeface="Pretendard Black"/>
                <a:cs typeface="Pretendard Black"/>
              </a:rPr>
              <a:t>자율주행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F2016-7671-17F7-8D38-E9413D635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402" y="1359406"/>
            <a:ext cx="10004397" cy="45089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arenR" startAt="2"/>
            </a:pPr>
            <a:r>
              <a:rPr lang="ko-KR" altLang="en-US" sz="2000" b="1"/>
              <a:t>키보드를 이용한 수동 조작으로 주행 데이터 수집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marL="971550" lvl="1" indent="-514350">
              <a:lnSpc>
                <a:spcPct val="100000"/>
              </a:lnSpc>
              <a:buAutoNum type="romanUcPeriod"/>
            </a:pPr>
            <a:r>
              <a:rPr lang="ko-KR" altLang="en-US" sz="1600">
                <a:latin typeface="Pretendard"/>
                <a:ea typeface="Pretendard"/>
                <a:cs typeface="Pretendard"/>
              </a:rPr>
              <a:t>키보드 방향키 입력 시 </a:t>
            </a:r>
            <a:r>
              <a:rPr lang="ko-KR" altLang="en-US" sz="1600" err="1">
                <a:latin typeface="Pretendard"/>
                <a:ea typeface="Pretendard"/>
                <a:cs typeface="Pretendard"/>
              </a:rPr>
              <a:t>전처리된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 카메라 이미지를 저장함</a:t>
            </a:r>
          </a:p>
          <a:p>
            <a:pPr marL="971550" lvl="1" indent="-514350">
              <a:lnSpc>
                <a:spcPct val="100000"/>
              </a:lnSpc>
              <a:buAutoNum type="romanUcPeriod"/>
            </a:pPr>
            <a:r>
              <a:rPr lang="ko-KR" altLang="en-US" sz="1600">
                <a:latin typeface="Pretendard"/>
                <a:ea typeface="Pretendard"/>
                <a:cs typeface="Pretendard"/>
              </a:rPr>
              <a:t>좌측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상단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우측 방향키 입력 시 각각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“left”, “go”, “right”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폴더에 이미지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C7933-78B3-B27B-C42E-AF5E39657866}"/>
              </a:ext>
            </a:extLst>
          </p:cNvPr>
          <p:cNvSpPr txBox="1"/>
          <p:nvPr/>
        </p:nvSpPr>
        <p:spPr>
          <a:xfrm>
            <a:off x="7542671" y="4795386"/>
            <a:ext cx="17256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상단 방향키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E910F-E4CD-E067-DB04-1B2F2E94C6C4}"/>
              </a:ext>
            </a:extLst>
          </p:cNvPr>
          <p:cNvSpPr txBox="1"/>
          <p:nvPr/>
        </p:nvSpPr>
        <p:spPr>
          <a:xfrm>
            <a:off x="5541884" y="4789925"/>
            <a:ext cx="17256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좌측 방향키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06C13-4A12-4D81-2BF2-310966F7C33D}"/>
              </a:ext>
            </a:extLst>
          </p:cNvPr>
          <p:cNvSpPr txBox="1"/>
          <p:nvPr/>
        </p:nvSpPr>
        <p:spPr>
          <a:xfrm>
            <a:off x="9543458" y="4789925"/>
            <a:ext cx="172565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rgbClr val="404040"/>
                </a:solidFill>
                <a:latin typeface="Pretendard"/>
                <a:ea typeface="Pretendard"/>
                <a:cs typeface="Pretendard"/>
              </a:rPr>
              <a:t>우측 방향키 입력</a:t>
            </a:r>
          </a:p>
        </p:txBody>
      </p:sp>
      <p:pic>
        <p:nvPicPr>
          <p:cNvPr id="8" name="그림 7" descr="다채로움, 예술, 블루, 마조렐 블루이(가) 표시된 사진&#10;&#10;자동 생성된 설명">
            <a:extLst>
              <a:ext uri="{FF2B5EF4-FFF2-40B4-BE49-F238E27FC236}">
                <a16:creationId xmlns:a16="http://schemas.microsoft.com/office/drawing/2014/main" id="{1D698702-175B-03C6-F591-35ADF40B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85" y="3576314"/>
            <a:ext cx="1434860" cy="1086928"/>
          </a:xfrm>
          <a:prstGeom prst="rect">
            <a:avLst/>
          </a:prstGeom>
        </p:spPr>
      </p:pic>
      <p:pic>
        <p:nvPicPr>
          <p:cNvPr id="13" name="그림 12" descr="다채로움, 마조렐 블루, 일렉트릭 블루, 블루이(가) 표시된 사진&#10;&#10;자동 생성된 설명">
            <a:extLst>
              <a:ext uri="{FF2B5EF4-FFF2-40B4-BE49-F238E27FC236}">
                <a16:creationId xmlns:a16="http://schemas.microsoft.com/office/drawing/2014/main" id="{EA6E7FB4-B349-2576-2EDF-CFBDDF64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66" y="3576314"/>
            <a:ext cx="1434860" cy="1072550"/>
          </a:xfrm>
          <a:prstGeom prst="rect">
            <a:avLst/>
          </a:prstGeom>
        </p:spPr>
      </p:pic>
      <p:pic>
        <p:nvPicPr>
          <p:cNvPr id="14" name="그림 13" descr="다채로움, 노랑, 스크린샷, 그린이(가) 표시된 사진&#10;&#10;자동 생성된 설명">
            <a:extLst>
              <a:ext uri="{FF2B5EF4-FFF2-40B4-BE49-F238E27FC236}">
                <a16:creationId xmlns:a16="http://schemas.microsoft.com/office/drawing/2014/main" id="{07C85B05-ADFC-E4FC-AE19-F02177F29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463" y="3590692"/>
            <a:ext cx="1434860" cy="107255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5FA1895-44E7-FC04-F3D6-D03DEABB6B38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F6485-27B6-764E-3147-67B333C0B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817" y="3327073"/>
            <a:ext cx="3467100" cy="1943100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F5DD5B1-6590-0DFB-E7AC-7A596137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58292-96F3-5DCB-903D-12A4EF7AA961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자율주행 구현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364415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3D2DBC-FB43-9312-88A2-E4DE77A9F0ED}"/>
              </a:ext>
            </a:extLst>
          </p:cNvPr>
          <p:cNvSpPr/>
          <p:nvPr/>
        </p:nvSpPr>
        <p:spPr>
          <a:xfrm>
            <a:off x="4938823" y="2297985"/>
            <a:ext cx="6096000" cy="3423684"/>
          </a:xfrm>
          <a:prstGeom prst="roundRect">
            <a:avLst>
              <a:gd name="adj" fmla="val 9628"/>
            </a:avLst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F2016-7671-17F7-8D38-E9413D63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수집한 주행 데이터로 자율주행 모델 생성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marL="971550" lvl="1" indent="-514350">
              <a:lnSpc>
                <a:spcPct val="100000"/>
              </a:lnSpc>
              <a:buAutoNum type="romanUcPeriod"/>
            </a:pPr>
            <a:r>
              <a:rPr lang="ko-KR" altLang="en-US" sz="1600">
                <a:latin typeface="Pretendard"/>
                <a:ea typeface="Pretendard"/>
                <a:cs typeface="Pretendard"/>
              </a:rPr>
              <a:t>앞서 수집한 주행 데이터를 이용하여 자율 주행 모델을 생성함</a:t>
            </a:r>
            <a:endParaRPr lang="en-US" altLang="ko-KR" sz="1600">
              <a:latin typeface="Pretendard"/>
              <a:ea typeface="Pretendard"/>
              <a:cs typeface="Pretendard"/>
            </a:endParaRPr>
          </a:p>
          <a:p>
            <a:pPr marL="971550" lvl="1" indent="-514350">
              <a:lnSpc>
                <a:spcPct val="100000"/>
              </a:lnSpc>
              <a:buAutoNum type="romanUcPeriod"/>
            </a:pPr>
            <a:r>
              <a:rPr lang="ko-KR" altLang="en-US" sz="1600" err="1">
                <a:latin typeface="Pretendard"/>
                <a:ea typeface="Pretendard"/>
                <a:cs typeface="Pretendard"/>
              </a:rPr>
              <a:t>텐서플로우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Keras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사용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5FA1895-44E7-FC04-F3D6-D03DEABB6B38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F5DD5B1-6590-0DFB-E7AC-7A596137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58292-96F3-5DCB-903D-12A4EF7AA961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자율주행 구현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1B749-09F0-5D78-593B-A9F3B1D9ED31}"/>
              </a:ext>
            </a:extLst>
          </p:cNvPr>
          <p:cNvSpPr txBox="1"/>
          <p:nvPr/>
        </p:nvSpPr>
        <p:spPr>
          <a:xfrm>
            <a:off x="5003488" y="2394000"/>
            <a:ext cx="60960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 err="1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tf</a:t>
            </a:r>
            <a:r>
              <a:rPr lang="en-US" altLang="ko-KR" sz="1200" b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.keras.</a:t>
            </a:r>
            <a:r>
              <a:rPr lang="en-US" altLang="ko-KR" sz="1200" b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Sequential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200" b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24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sz="1200" b="0" i="1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input_shape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96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128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sz="12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elu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"same"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200" b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36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sz="12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elu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"same"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200" b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Dropout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0.2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200" b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64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-US" altLang="ko-KR" sz="12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elu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"same"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b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200" b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Flatten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())</a:t>
            </a:r>
          </a:p>
          <a:p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200" b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Dropout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0.2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200" b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50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elu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200" b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activation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elu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b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200" b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add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Dense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b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b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Adam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 i="1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D19A6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1e-3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200" b="0" err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-US" altLang="ko-KR" sz="1200" b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compile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mse</a:t>
            </a:r>
            <a:r>
              <a:rPr lang="en-US" altLang="ko-KR" sz="1200" b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b="0" i="1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sz="1200" b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</a:t>
            </a:r>
            <a:r>
              <a:rPr lang="en-US" altLang="ko-KR" sz="1200" b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7155704-1CB8-25DB-0775-8E5555CE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403" y="601624"/>
            <a:ext cx="10004396" cy="661579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  <a:latin typeface="Pretendard Black"/>
                <a:ea typeface="Pretendard Black"/>
                <a:cs typeface="Pretendard Black"/>
              </a:rPr>
              <a:t>4.  </a:t>
            </a:r>
            <a:r>
              <a:rPr lang="ko-KR" altLang="en-US">
                <a:latin typeface="Pretendard Black"/>
                <a:ea typeface="Pretendard Black"/>
                <a:cs typeface="Pretendard Black"/>
              </a:rPr>
              <a:t>자율주행 구현</a:t>
            </a:r>
          </a:p>
        </p:txBody>
      </p:sp>
    </p:spTree>
    <p:extLst>
      <p:ext uri="{BB962C8B-B14F-4D97-AF65-F5344CB8AC3E}">
        <p14:creationId xmlns:p14="http://schemas.microsoft.com/office/powerpoint/2010/main" val="3888200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65169-3EEB-7212-AA02-3E1D98A5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  <a:latin typeface="Pretendard Black"/>
                <a:ea typeface="Pretendard Black"/>
                <a:cs typeface="Pretendard Black"/>
              </a:rPr>
              <a:t>4.  </a:t>
            </a:r>
            <a:r>
              <a:rPr lang="ko-KR" altLang="en-US">
                <a:latin typeface="Pretendard Black"/>
                <a:ea typeface="Pretendard Black"/>
                <a:cs typeface="Pretendard Black"/>
              </a:rPr>
              <a:t>자율주행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57780F-FB6C-1936-0A89-710DD9CAC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arenR" startAt="4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자율주행 테스트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/>
              <a:t>트랙을 만들어 학습한 데이터로 자율</a:t>
            </a:r>
            <a:r>
              <a:rPr lang="en-US" altLang="ko-KR" sz="1600"/>
              <a:t> </a:t>
            </a:r>
            <a:r>
              <a:rPr lang="ko-KR" altLang="en-US" sz="1600"/>
              <a:t>주행 테스트 실시</a:t>
            </a:r>
            <a:endParaRPr lang="en-US" altLang="ko-KR" sz="200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C4D08AD-2E2F-EE60-2C6D-B2BB7B9C41D1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F20FA-8941-1C73-4D5F-05A1B650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957" y="2434671"/>
            <a:ext cx="2923259" cy="31691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6B2B3-6BEF-8216-449A-422F37A5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6FCB6-F00E-E893-8D5B-BC80ACEA73B3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자율주행 구현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탐지 기능 추가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1868588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5.  </a:t>
            </a:r>
            <a:r>
              <a:rPr lang="ko-KR" altLang="en-US"/>
              <a:t>탐지 기능 추가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b="1"/>
              <a:t>순서</a:t>
            </a:r>
            <a:endParaRPr lang="en-US" altLang="ko-KR" b="1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/>
              <a:t>두 가지 모델을 이용하여 동시 추론 수행 테스트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/>
              <a:t>꽁초 탐지 모델 파일을 다른 포맷으로 변환</a:t>
            </a:r>
            <a:endParaRPr lang="en-US" altLang="ko-KR" sz="2000" b="1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/>
              <a:t>변환한 탐지 모델을 라즈베리 파이에 적용</a:t>
            </a:r>
            <a:endParaRPr lang="en-US" altLang="ko-KR" sz="2000" b="1"/>
          </a:p>
          <a:p>
            <a:pPr marL="457200" indent="-457200">
              <a:lnSpc>
                <a:spcPct val="100000"/>
              </a:lnSpc>
              <a:buAutoNum type="arabicParenR"/>
            </a:pPr>
            <a:endParaRPr lang="en-US" altLang="ko-KR" sz="2000" b="1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21523DFF-ED16-A0C1-4453-3B36AF64CA6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61A5A-05B1-47A1-B8C1-9328F573F94F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탐지 기능 추가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0021C2C-B7FF-400D-F9CA-BAC6389C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65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B5234-DA46-ADBA-487B-2F65FA83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5.  </a:t>
            </a:r>
            <a:r>
              <a:rPr lang="ko-KR" altLang="en-US"/>
              <a:t>탐지 기능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9885A-FCF6-B11B-2638-38F059B5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ko-KR" altLang="en-US" sz="2000" b="1"/>
              <a:t>두 가지 모델을 이용하여 동시 추론 수행 테스트</a:t>
            </a:r>
            <a:endParaRPr lang="en-US" altLang="ko-KR" sz="2000" b="1"/>
          </a:p>
          <a:p>
            <a:pPr marL="971550" lvl="1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>
                <a:latin typeface="Pretendard"/>
                <a:ea typeface="Pretendard"/>
                <a:cs typeface="Pretendard"/>
              </a:rPr>
              <a:t>담배 꽁초 탐지 모델을 적용하기 전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, COCO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탐지 모델을 이용하여 자율주행과 동시에 수행 시</a:t>
            </a:r>
            <a:br>
              <a:rPr lang="en-US" altLang="ko-KR" sz="1600"/>
            </a:br>
            <a:r>
              <a:rPr lang="ko-KR" altLang="en-US" sz="1600">
                <a:latin typeface="Pretendard"/>
                <a:ea typeface="Pretendard"/>
                <a:cs typeface="Pretendard"/>
              </a:rPr>
              <a:t>정상적으로 작동하는 지 테스트를 수행함</a:t>
            </a:r>
            <a:endParaRPr lang="en-US" altLang="ko-KR" sz="1600">
              <a:latin typeface="Pretendard"/>
              <a:ea typeface="Pretendard"/>
              <a:cs typeface="Pretendard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ko-KR" altLang="en-US" sz="1600"/>
              <a:t>정상적으로 작동하는 것을 확인했으나 추론 속도가 매우 떨어지는 것을 확인함 </a:t>
            </a:r>
            <a:r>
              <a:rPr lang="en-US" altLang="ko-KR" sz="1600"/>
              <a:t>(</a:t>
            </a:r>
            <a:r>
              <a:rPr lang="ko-KR" altLang="en-US" sz="1600"/>
              <a:t>성능 문제</a:t>
            </a:r>
            <a:r>
              <a:rPr lang="en-US" altLang="ko-KR" sz="1600"/>
              <a:t>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927074D-2B82-9058-63D4-3EB8151D31C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E8D84-0614-7ABE-7F3B-035A41F5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 descr="텍스트, 스크린샷, 인간의 얼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2E0447A-AC87-486D-6AF1-12703778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51" y="2950252"/>
            <a:ext cx="5365898" cy="28928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3B55DE-43C5-1304-4C01-7B43B38B09BB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탐지 기능 추가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3628327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B5234-DA46-ADBA-487B-2F65FA83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5.  </a:t>
            </a:r>
            <a:r>
              <a:rPr lang="ko-KR" altLang="en-US"/>
              <a:t>탐지 기능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9885A-FCF6-B11B-2638-38F059B5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000" b="1"/>
              <a:t>꽁초 탐지 모델 파일을 다른 포맷으로 변환</a:t>
            </a:r>
            <a:endParaRPr lang="en-US" altLang="ko-KR" sz="2000" b="1"/>
          </a:p>
          <a:p>
            <a:pPr marL="971550" lvl="1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/>
              <a:t>성능을 높이기 위해 </a:t>
            </a:r>
            <a:r>
              <a:rPr lang="en-US" altLang="ko-KR" sz="1600" err="1"/>
              <a:t>PyTorch</a:t>
            </a:r>
            <a:r>
              <a:rPr lang="en-US" altLang="ko-KR" sz="1600"/>
              <a:t> </a:t>
            </a:r>
            <a:r>
              <a:rPr lang="ko-KR" altLang="en-US" sz="1600"/>
              <a:t>형식으로 만든 꽁초 탐지 모델을 </a:t>
            </a:r>
            <a:r>
              <a:rPr lang="en-US" altLang="ko-KR" sz="1600"/>
              <a:t>NCNN </a:t>
            </a:r>
            <a:r>
              <a:rPr lang="ko-KR" altLang="en-US" sz="1600"/>
              <a:t>형식으로 변환</a:t>
            </a:r>
            <a:endParaRPr lang="en-US" altLang="ko-KR" sz="160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927074D-2B82-9058-63D4-3EB8151D31C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968193-5E5D-C168-184B-53295541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2B3B6548-8C00-6E6F-07CD-432A451B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489744"/>
            <a:ext cx="6096000" cy="1158844"/>
          </a:xfrm>
          <a:prstGeom prst="rect">
            <a:avLst/>
          </a:prstGeom>
        </p:spPr>
      </p:pic>
      <p:pic>
        <p:nvPicPr>
          <p:cNvPr id="10" name="그림 9" descr="텍스트, 도표, 직사각형, 화이트이(가) 표시된 사진&#10;&#10;자동 생성된 설명">
            <a:extLst>
              <a:ext uri="{FF2B5EF4-FFF2-40B4-BE49-F238E27FC236}">
                <a16:creationId xmlns:a16="http://schemas.microsoft.com/office/drawing/2014/main" id="{8632BF97-213F-41E8-8E20-573AB368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258" y="4190470"/>
            <a:ext cx="819150" cy="1228725"/>
          </a:xfrm>
          <a:prstGeom prst="rect">
            <a:avLst/>
          </a:prstGeom>
        </p:spPr>
      </p:pic>
      <p:pic>
        <p:nvPicPr>
          <p:cNvPr id="11" name="그림 10" descr="스크린샷, 텍스트, 디자인, 직사각형이(가) 표시된 사진&#10;&#10;자동 생성된 설명">
            <a:extLst>
              <a:ext uri="{FF2B5EF4-FFF2-40B4-BE49-F238E27FC236}">
                <a16:creationId xmlns:a16="http://schemas.microsoft.com/office/drawing/2014/main" id="{2627CD32-884A-DFD8-5ADC-09A019E84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25" y="4096102"/>
            <a:ext cx="1152525" cy="127635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F8AD0E-AE61-95C2-5273-8EB7CDA81133}"/>
              </a:ext>
            </a:extLst>
          </p:cNvPr>
          <p:cNvCxnSpPr/>
          <p:nvPr/>
        </p:nvCxnSpPr>
        <p:spPr>
          <a:xfrm>
            <a:off x="5495031" y="4692795"/>
            <a:ext cx="786809" cy="0"/>
          </a:xfrm>
          <a:prstGeom prst="straightConnector1">
            <a:avLst/>
          </a:prstGeom>
          <a:ln w="57150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0C784B-A13B-D16F-ACDE-57740A7A74B8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탐지 기능 추가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2721083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B5234-DA46-ADBA-487B-2F65FA83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5.  </a:t>
            </a:r>
            <a:r>
              <a:rPr lang="ko-KR" altLang="en-US"/>
              <a:t>탐지 기능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9885A-FCF6-B11B-2638-38F059B5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 startAt="3"/>
            </a:pPr>
            <a:r>
              <a:rPr lang="ko-KR" altLang="en-US" sz="2000" b="1"/>
              <a:t>변환한 탐지 모델을 라즈베리 파이에 적용</a:t>
            </a:r>
            <a:endParaRPr lang="en-US" altLang="ko-KR" sz="2000" b="1"/>
          </a:p>
          <a:p>
            <a:pPr marL="971550" lvl="1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/>
              <a:t>변환한 담배 꽁초 탐지 모델을 라즈베리 파이에 적용한 후 추론 테스트를 수행</a:t>
            </a:r>
            <a:endParaRPr lang="en-US" altLang="ko-KR" sz="1600"/>
          </a:p>
          <a:p>
            <a:pPr marL="971550" lvl="1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/>
              <a:t>이전보다 추론 속도가 향상되었고</a:t>
            </a:r>
            <a:r>
              <a:rPr lang="en-US" altLang="ko-KR" sz="1600"/>
              <a:t>, </a:t>
            </a:r>
            <a:r>
              <a:rPr lang="ko-KR" altLang="en-US" sz="1600"/>
              <a:t>담배 꽁초도 제대로 인식하는 것을 확인함</a:t>
            </a:r>
            <a:endParaRPr lang="en-US" altLang="ko-KR" sz="160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927074D-2B82-9058-63D4-3EB8151D31C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968193-5E5D-C168-184B-53295541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68D16-A759-EA0D-A70C-848ACFEFB2BF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탐지 기능 추가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  <p:pic>
        <p:nvPicPr>
          <p:cNvPr id="10" name="그림 9" descr="텍스트, 모니터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039EB91D-011C-BCC6-B947-56D3322BD9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04" y="2892656"/>
            <a:ext cx="2646291" cy="264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48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6.  </a:t>
            </a:r>
            <a:r>
              <a:rPr lang="ko-KR" altLang="en-US"/>
              <a:t>통합 테스트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b="1"/>
              <a:t>순서</a:t>
            </a:r>
            <a:endParaRPr lang="en-US" altLang="ko-KR" b="1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b="1"/>
              <a:t>구현한 기능 테스트</a:t>
            </a:r>
            <a:endParaRPr lang="en-US" altLang="ko-KR" sz="2000" b="1"/>
          </a:p>
          <a:p>
            <a:pPr marL="457200" indent="-457200">
              <a:lnSpc>
                <a:spcPct val="100000"/>
              </a:lnSpc>
              <a:buAutoNum type="arabicParenR"/>
            </a:pPr>
            <a:endParaRPr lang="en-US" altLang="ko-KR" sz="2000" b="1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21523DFF-ED16-A0C1-4453-3B36AF64CA6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61A5A-05B1-47A1-B8C1-9328F573F94F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0021C2C-B7FF-400D-F9CA-BAC6389C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6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B5234-DA46-ADBA-487B-2F65FA83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6.  </a:t>
            </a:r>
            <a:r>
              <a:rPr lang="ko-KR" altLang="en-US"/>
              <a:t>통합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9885A-FCF6-B11B-2638-38F059B5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000" b="1"/>
              <a:t>앞서 만든 모든 기능들의 테스트 수행</a:t>
            </a:r>
            <a:endParaRPr lang="en-US" altLang="ko-KR" sz="2000" b="1"/>
          </a:p>
          <a:p>
            <a:pPr marL="971550" lvl="1" indent="-514350">
              <a:lnSpc>
                <a:spcPct val="100000"/>
              </a:lnSpc>
              <a:buFont typeface="+mj-lt"/>
              <a:buAutoNum type="romanUcPeriod"/>
            </a:pPr>
            <a:r>
              <a:rPr lang="ko-KR" altLang="en-US" sz="1600"/>
              <a:t>자율 주행 및 담배 꽁초 탐지 테스트를 수행함 </a:t>
            </a:r>
            <a:endParaRPr lang="en-US" altLang="ko-KR" sz="1600"/>
          </a:p>
          <a:p>
            <a:pPr marL="971550" lvl="1" indent="-514350">
              <a:lnSpc>
                <a:spcPct val="100000"/>
              </a:lnSpc>
              <a:buFont typeface="+mj-lt"/>
              <a:buAutoNum type="romanUcPeriod"/>
            </a:pPr>
            <a:r>
              <a:rPr lang="ko-KR" altLang="en-US" sz="1600"/>
              <a:t>트랙을 따라 자율 주행하다 담배 꽁초를 발견할 경우 이미지 캡쳐 후 정지</a:t>
            </a:r>
            <a:endParaRPr lang="en-US" altLang="ko-KR" sz="1600"/>
          </a:p>
          <a:p>
            <a:pPr marL="971550" lvl="1" indent="-514350">
              <a:lnSpc>
                <a:spcPct val="100000"/>
              </a:lnSpc>
              <a:buFont typeface="+mj-lt"/>
              <a:buAutoNum type="romanUcPeriod"/>
            </a:pPr>
            <a:r>
              <a:rPr lang="ko-KR" altLang="en-US" sz="1600"/>
              <a:t>테스트하며 발견한 문제점들을 보완함</a:t>
            </a:r>
            <a:endParaRPr lang="en-US" altLang="ko-KR" sz="1600"/>
          </a:p>
        </p:txBody>
      </p:sp>
      <p:pic>
        <p:nvPicPr>
          <p:cNvPr id="5" name="그림 4" descr="건물, 스크린샷, 라인, 복합 재료이(가) 표시된 사진&#10;&#10;자동 생성된 설명">
            <a:extLst>
              <a:ext uri="{FF2B5EF4-FFF2-40B4-BE49-F238E27FC236}">
                <a16:creationId xmlns:a16="http://schemas.microsoft.com/office/drawing/2014/main" id="{9B423938-8EFB-5CB6-813C-5C6B639FA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39" y="3429001"/>
            <a:ext cx="2298996" cy="1724247"/>
          </a:xfrm>
          <a:prstGeom prst="rect">
            <a:avLst/>
          </a:prstGeom>
        </p:spPr>
      </p:pic>
      <p:pic>
        <p:nvPicPr>
          <p:cNvPr id="7" name="그림 6" descr="신발류, 지상, 스크린샷, 의류이(가) 표시된 사진&#10;&#10;자동 생성된 설명">
            <a:extLst>
              <a:ext uri="{FF2B5EF4-FFF2-40B4-BE49-F238E27FC236}">
                <a16:creationId xmlns:a16="http://schemas.microsoft.com/office/drawing/2014/main" id="{5F2E33FE-0DE3-D172-840B-0B07B6D11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65" y="3429000"/>
            <a:ext cx="2298996" cy="1724247"/>
          </a:xfrm>
          <a:prstGeom prst="rect">
            <a:avLst/>
          </a:prstGeom>
        </p:spPr>
      </p:pic>
      <p:pic>
        <p:nvPicPr>
          <p:cNvPr id="9" name="그림 8" descr="도로, 지상, 아스팔트, 바퀴이(가) 표시된 사진&#10;&#10;자동 생성된 설명">
            <a:extLst>
              <a:ext uri="{FF2B5EF4-FFF2-40B4-BE49-F238E27FC236}">
                <a16:creationId xmlns:a16="http://schemas.microsoft.com/office/drawing/2014/main" id="{E8F204A5-D3CD-9797-8307-71D067FB1E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35" y="3488365"/>
            <a:ext cx="2854251" cy="160551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9EC460-7F72-309A-3752-3074AD29A32D}"/>
              </a:ext>
            </a:extLst>
          </p:cNvPr>
          <p:cNvCxnSpPr>
            <a:cxnSpLocks/>
          </p:cNvCxnSpPr>
          <p:nvPr/>
        </p:nvCxnSpPr>
        <p:spPr>
          <a:xfrm>
            <a:off x="5146646" y="4315050"/>
            <a:ext cx="717259" cy="0"/>
          </a:xfrm>
          <a:prstGeom prst="straightConnector1">
            <a:avLst/>
          </a:prstGeom>
          <a:ln w="57150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CA30A07B-0034-DF46-A20D-212325C37C4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수행 과정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5371E-2B1A-072E-27BF-6813DED7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B86DE5-B47C-7995-BB54-653DFE525D36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학습 데이터 셋 구축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꽁초 탐지 모델 학습    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하드웨어 제어 구현</a:t>
            </a:r>
            <a:r>
              <a:rPr lang="en-US" altLang="ko-KR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        </a:t>
            </a:r>
            <a:r>
              <a:rPr lang="ko-KR" altLang="en-US" sz="1400">
                <a:solidFill>
                  <a:srgbClr val="E6E5EB"/>
                </a:solidFill>
                <a:latin typeface="Pretendard"/>
                <a:ea typeface="Pretendard"/>
                <a:cs typeface="Pretendard"/>
              </a:rPr>
              <a:t>자율주행 구현        탐지 기능 추가        </a:t>
            </a:r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통합 테스트</a:t>
            </a:r>
          </a:p>
        </p:txBody>
      </p:sp>
    </p:spTree>
    <p:extLst>
      <p:ext uri="{BB962C8B-B14F-4D97-AF65-F5344CB8AC3E}">
        <p14:creationId xmlns:p14="http://schemas.microsoft.com/office/powerpoint/2010/main" val="139322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246EB-548B-85D6-2B2B-32F42042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주제 선정 배경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A9D76-BCA6-7756-BBE4-4E6B4EC28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/>
              <a:t>담배 꽁초로 인한 사회 환경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32FEE-2FB5-D352-0FEC-937CCCEA8840}"/>
              </a:ext>
            </a:extLst>
          </p:cNvPr>
          <p:cNvSpPr txBox="1"/>
          <p:nvPr/>
        </p:nvSpPr>
        <p:spPr>
          <a:xfrm>
            <a:off x="1579418" y="6612576"/>
            <a:ext cx="5671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기사 출처</a:t>
            </a:r>
            <a:r>
              <a:rPr lang="en-US" altLang="ko-KR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경향신문</a:t>
            </a:r>
            <a:r>
              <a:rPr lang="en-US" altLang="ko-KR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): https://www.khan.co.kr/national/national-general/article/202302201223001</a:t>
            </a:r>
            <a:endParaRPr lang="ko-KR" altLang="en-US" sz="1000">
              <a:solidFill>
                <a:srgbClr val="AEABA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CE52B-00AF-05C0-7047-419D3A9C7BA4}"/>
              </a:ext>
            </a:extLst>
          </p:cNvPr>
          <p:cNvSpPr txBox="1"/>
          <p:nvPr/>
        </p:nvSpPr>
        <p:spPr>
          <a:xfrm>
            <a:off x="5359856" y="2843095"/>
            <a:ext cx="538249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latin typeface="Pretendard"/>
                <a:ea typeface="Pretendard"/>
                <a:cs typeface="Pretendard"/>
              </a:rPr>
              <a:t>(…)</a:t>
            </a:r>
            <a:br>
              <a:rPr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>
                <a:latin typeface="Pretendard"/>
                <a:ea typeface="Pretendard"/>
                <a:cs typeface="Pretendard"/>
              </a:rPr>
              <a:t>소방청이 최근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5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년 간의 화재발생 건수 등을 빅데이터 분석한 결과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최근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5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년간 봄철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(3~5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월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)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에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5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만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4485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건의 화재가 발생한 것으로 나타났다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.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인명피해는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2743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명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사망자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458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명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부상자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2285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명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)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발생했으며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재산피해는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1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조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4208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억원에 달했다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.</a:t>
            </a:r>
            <a:br>
              <a:rPr lang="en-US" altLang="ko-KR" sz="1600">
                <a:latin typeface="Pretendard"/>
                <a:ea typeface="Pretendard"/>
                <a:cs typeface="Pretendard"/>
              </a:rPr>
            </a:br>
            <a:r>
              <a:rPr lang="en-US" altLang="ko-KR" sz="1600">
                <a:latin typeface="Pretendard"/>
                <a:ea typeface="Pretendard"/>
                <a:cs typeface="Pretendard"/>
              </a:rPr>
              <a:t>(…)</a:t>
            </a:r>
            <a:br>
              <a:rPr lang="en-US" altLang="ko-KR" sz="1600">
                <a:latin typeface="Pretendard"/>
                <a:ea typeface="Pretendard"/>
                <a:cs typeface="Pretendard"/>
              </a:rPr>
            </a:br>
            <a:r>
              <a:rPr lang="ko-KR" altLang="en-US" sz="1600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화재 원인은 </a:t>
            </a:r>
            <a:r>
              <a:rPr lang="ko-KR" altLang="en-US" sz="1600" b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담배꽁초</a:t>
            </a:r>
            <a:r>
              <a:rPr lang="ko-KR" altLang="en-US" sz="1600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와 쓰레기 소각 등 </a:t>
            </a:r>
            <a:r>
              <a:rPr lang="ko-KR" altLang="en-US" sz="1600" b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부주의로 인한 화재</a:t>
            </a:r>
            <a:r>
              <a:rPr lang="ko-KR" altLang="en-US" sz="1600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가 전체의 </a:t>
            </a:r>
            <a:r>
              <a:rPr lang="en-US" altLang="ko-KR" sz="1600" b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55.6%</a:t>
            </a:r>
            <a:r>
              <a:rPr lang="ko-KR" altLang="en-US" sz="1600" b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로 가장 많았다</a:t>
            </a:r>
            <a:r>
              <a:rPr lang="en-US" altLang="ko-KR" sz="1600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.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그 다음으로 전기적요인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(22.2%),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기계적요인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(9.1%)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순이었다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.</a:t>
            </a:r>
            <a:br>
              <a:rPr lang="en-US" altLang="ko-KR" sz="1600">
                <a:latin typeface="Pretendard"/>
                <a:ea typeface="Pretendard"/>
                <a:cs typeface="Pretendard"/>
              </a:rPr>
            </a:br>
            <a:r>
              <a:rPr lang="en-US" altLang="ko-KR" sz="1600">
                <a:latin typeface="Pretendard"/>
                <a:ea typeface="Pretendard"/>
                <a:cs typeface="Pretendard"/>
              </a:rPr>
              <a:t>(…)</a:t>
            </a:r>
            <a:endParaRPr lang="ko-KR" altLang="en-US" sz="1600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C3A6A65-DB0F-C190-54C0-E89ABA579D40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개요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833115-96B2-BAF7-A6F3-943F59034244}"/>
              </a:ext>
            </a:extLst>
          </p:cNvPr>
          <p:cNvSpPr/>
          <p:nvPr/>
        </p:nvSpPr>
        <p:spPr>
          <a:xfrm>
            <a:off x="1579418" y="1998354"/>
            <a:ext cx="9410962" cy="3504817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4AB0F7E7-0189-FF3E-DD2D-8B2C84E14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71" y="2108660"/>
            <a:ext cx="5644763" cy="725898"/>
          </a:xfrm>
          <a:prstGeom prst="rect">
            <a:avLst/>
          </a:prstGeom>
        </p:spPr>
      </p:pic>
      <p:pic>
        <p:nvPicPr>
          <p:cNvPr id="13" name="그림 12" descr="소방관, 스크린샷, 생산직 근로자, 재앙이(가) 표시된 사진&#10;&#10;자동 생성된 설명">
            <a:extLst>
              <a:ext uri="{FF2B5EF4-FFF2-40B4-BE49-F238E27FC236}">
                <a16:creationId xmlns:a16="http://schemas.microsoft.com/office/drawing/2014/main" id="{E3AEAC77-4B14-782F-BBFA-B2A3176240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84" y="2931279"/>
            <a:ext cx="3130438" cy="2295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7F1CF5-41A7-B373-B1F4-71DC91B7CD1A}"/>
              </a:ext>
            </a:extLst>
          </p:cNvPr>
          <p:cNvSpPr txBox="1"/>
          <p:nvPr/>
        </p:nvSpPr>
        <p:spPr>
          <a:xfrm>
            <a:off x="1349402" y="5945154"/>
            <a:ext cx="8192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선정 배경</a:t>
            </a:r>
            <a:r>
              <a:rPr lang="en-US" altLang="ko-KR" sz="1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 분석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 목표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AED368-39DB-747F-B3FB-AADAEFE1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981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949F05-EFB4-34D1-EBEB-E56B37FAE857}"/>
              </a:ext>
            </a:extLst>
          </p:cNvPr>
          <p:cNvSpPr txBox="1"/>
          <p:nvPr/>
        </p:nvSpPr>
        <p:spPr>
          <a:xfrm>
            <a:off x="1343025" y="1885562"/>
            <a:ext cx="7984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</a:t>
            </a:r>
            <a:r>
              <a:rPr lang="en-US" altLang="ko-KR" sz="6000">
                <a:solidFill>
                  <a:srgbClr val="FE991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4</a:t>
            </a:r>
            <a:r>
              <a:rPr lang="en-US" altLang="ko-KR" sz="6000">
                <a:solidFill>
                  <a:srgbClr val="40404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 </a:t>
            </a:r>
            <a:r>
              <a:rPr lang="ko-KR" altLang="en-US" sz="6000">
                <a:solidFill>
                  <a:srgbClr val="40404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문제점 및 해결 방안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F1ADC-7229-E4DB-2165-EC38356E604A}"/>
              </a:ext>
            </a:extLst>
          </p:cNvPr>
          <p:cNvSpPr txBox="1"/>
          <p:nvPr/>
        </p:nvSpPr>
        <p:spPr>
          <a:xfrm>
            <a:off x="1847209" y="3429000"/>
            <a:ext cx="5691147" cy="253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학습한</a:t>
            </a:r>
            <a:r>
              <a:rPr lang="en-US" altLang="ko-KR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모델의</a:t>
            </a:r>
            <a:r>
              <a:rPr lang="en-US" altLang="ko-KR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</a:t>
            </a:r>
            <a:r>
              <a:rPr lang="en-US" altLang="ko-KR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</a:t>
            </a:r>
            <a:r>
              <a:rPr lang="en-US" altLang="ko-KR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발생한</a:t>
            </a:r>
            <a:r>
              <a:rPr lang="en-US" altLang="ko-KR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</a:t>
            </a:r>
            <a:endParaRPr lang="en-US" altLang="ko-KR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ko-KR" altLang="en-US" b="1">
                <a:solidFill>
                  <a:srgbClr val="FE970E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ko-KR" altLang="en-US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자율주행</a:t>
            </a:r>
            <a:r>
              <a:rPr lang="en-US" altLang="ko-KR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데이터</a:t>
            </a:r>
            <a:r>
              <a:rPr lang="en-US" altLang="ko-KR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수집</a:t>
            </a:r>
            <a:r>
              <a:rPr lang="en-US" altLang="ko-KR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중</a:t>
            </a:r>
            <a:r>
              <a:rPr lang="en-US" altLang="ko-KR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발생한</a:t>
            </a:r>
            <a:r>
              <a:rPr lang="en-US" altLang="ko-KR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문제</a:t>
            </a:r>
            <a:endParaRPr lang="en-US" altLang="ko-KR" b="1">
              <a:solidFill>
                <a:srgbClr val="7F7F7F"/>
              </a:solidFill>
              <a:latin typeface="Pretendard"/>
              <a:ea typeface="Pretendard"/>
              <a:cs typeface="Pretendard"/>
            </a:endParaRPr>
          </a:p>
          <a:p>
            <a:pPr marL="457200" indent="-457200" algn="l">
              <a:lnSpc>
                <a:spcPct val="150000"/>
              </a:lnSpc>
              <a:buAutoNum type="arabicPeriod" startAt="3"/>
            </a:pPr>
            <a:r>
              <a:rPr lang="ko-KR" altLang="en-US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주행 시 모터가 정상 작동하지 않는 문제</a:t>
            </a:r>
            <a:endParaRPr lang="en-US" altLang="ko-KR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 algn="l">
              <a:lnSpc>
                <a:spcPct val="150000"/>
              </a:lnSpc>
              <a:buAutoNum type="arabicPeriod" startAt="3"/>
            </a:pPr>
            <a:r>
              <a:rPr lang="ko-KR" altLang="en-US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웹캠</a:t>
            </a:r>
            <a:r>
              <a:rPr lang="ko-KR" altLang="en-US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성능으로 인한 문제</a:t>
            </a:r>
            <a:endParaRPr lang="en-US" altLang="ko-KR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 algn="l">
              <a:lnSpc>
                <a:spcPct val="150000"/>
              </a:lnSpc>
              <a:buAutoNum type="arabicPeriod" startAt="3"/>
            </a:pPr>
            <a:r>
              <a:rPr lang="ko-KR" altLang="en-US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라즈베리 파이의 성능 부족으로 인한 문제</a:t>
            </a:r>
            <a:endParaRPr lang="en-US" altLang="ko-KR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 algn="l">
              <a:lnSpc>
                <a:spcPct val="150000"/>
              </a:lnSpc>
              <a:buAutoNum type="arabicPeriod" startAt="3"/>
            </a:pPr>
            <a:r>
              <a:rPr lang="ko-KR" altLang="en-US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객체 탐지 시 </a:t>
            </a:r>
            <a:r>
              <a:rPr lang="ko-KR" altLang="en-US" b="1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오인식하는</a:t>
            </a:r>
            <a:r>
              <a:rPr lang="ko-KR" altLang="en-US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문제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F982D0-430B-7877-9764-FDB4C200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4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학습한 모델의 테스트 중 발생한 문제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이미지 크기 오류로 인한 </a:t>
            </a:r>
            <a:r>
              <a:rPr lang="ko-KR" altLang="en-US" sz="2000" b="1" err="1">
                <a:latin typeface="Pretendard"/>
                <a:ea typeface="Pretendard"/>
                <a:cs typeface="Pretendard"/>
              </a:rPr>
              <a:t>과탐지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/>
              <a:t>이미지 추론 시 탐지가 과도하게 일어나는 현상 발생</a:t>
            </a:r>
            <a:br>
              <a:rPr lang="en-US" altLang="ko-KR" sz="1800"/>
            </a:br>
            <a:r>
              <a:rPr lang="en-US" altLang="ko-KR" sz="1800">
                <a:latin typeface="Pretendard"/>
                <a:ea typeface="Pretendard"/>
                <a:cs typeface="Pretendard"/>
              </a:rPr>
              <a:t>⟹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학습 이미지 크기 변경 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(416x416→640X640)</a:t>
            </a:r>
          </a:p>
        </p:txBody>
      </p:sp>
      <p:pic>
        <p:nvPicPr>
          <p:cNvPr id="6" name="그림 5" descr="텍스트, 친필, 스크린샷, 레드이(가) 표시된 사진&#10;&#10;자동 생성된 설명">
            <a:extLst>
              <a:ext uri="{FF2B5EF4-FFF2-40B4-BE49-F238E27FC236}">
                <a16:creationId xmlns:a16="http://schemas.microsoft.com/office/drawing/2014/main" id="{2EB9BFC9-3AB3-19A7-B94D-8B8C107C9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02" y="3373824"/>
            <a:ext cx="3238500" cy="2162175"/>
          </a:xfrm>
          <a:prstGeom prst="rect">
            <a:avLst/>
          </a:prstGeom>
        </p:spPr>
      </p:pic>
      <p:pic>
        <p:nvPicPr>
          <p:cNvPr id="8" name="그림 7" descr="지상, 담배, 담배 제품, 야외이(가) 표시된 사진&#10;&#10;자동 생성된 설명">
            <a:extLst>
              <a:ext uri="{FF2B5EF4-FFF2-40B4-BE49-F238E27FC236}">
                <a16:creationId xmlns:a16="http://schemas.microsoft.com/office/drawing/2014/main" id="{495B905D-8C8B-5605-BC96-9282EE109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72" y="3373824"/>
            <a:ext cx="3238500" cy="21621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AD3BA6C-D5CC-746A-7D83-B858576572D4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및 해결 방안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455F6-6697-A734-B7C5-280CA686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0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학습한 모델의 테스트 중 발생한 문제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 startAt="2"/>
            </a:pPr>
            <a:r>
              <a:rPr lang="ko-KR" altLang="en-US" sz="2000" b="1"/>
              <a:t>모델의 정확도가 높지 않음</a:t>
            </a:r>
            <a:br>
              <a:rPr lang="en-US" altLang="ko-KR" sz="2000"/>
            </a:br>
            <a:r>
              <a:rPr lang="en-US" altLang="ko-KR" sz="1600"/>
              <a:t>⟹ </a:t>
            </a:r>
            <a:r>
              <a:rPr lang="ko-KR" altLang="en-US" sz="1600" err="1"/>
              <a:t>학습률에</a:t>
            </a:r>
            <a:r>
              <a:rPr lang="ko-KR" altLang="en-US" sz="1600"/>
              <a:t> 관련이 있는 변수</a:t>
            </a:r>
            <a:r>
              <a:rPr lang="en-US" altLang="ko-KR" sz="1600"/>
              <a:t>(Hyperparameter)</a:t>
            </a:r>
            <a:r>
              <a:rPr lang="ko-KR" altLang="en-US" sz="1600"/>
              <a:t>를 조정</a:t>
            </a:r>
          </a:p>
        </p:txBody>
      </p:sp>
      <p:pic>
        <p:nvPicPr>
          <p:cNvPr id="5" name="그림 4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3C632687-0C06-B336-6B76-07CDAD3B3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6" y="3990281"/>
            <a:ext cx="2701182" cy="1800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20DE82-EBAF-1797-284D-3BDF377332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0206" y="3990281"/>
            <a:ext cx="2701182" cy="18007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725995-B214-A25E-F165-3E4FC8855B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1416" y="3990281"/>
            <a:ext cx="2701182" cy="180078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D22BCA-7474-D94C-DA6B-CA98F31C9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144728"/>
              </p:ext>
            </p:extLst>
          </p:nvPr>
        </p:nvGraphicFramePr>
        <p:xfrm>
          <a:off x="3435816" y="2549162"/>
          <a:ext cx="5320368" cy="1329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0092">
                  <a:extLst>
                    <a:ext uri="{9D8B030D-6E8A-4147-A177-3AD203B41FA5}">
                      <a16:colId xmlns:a16="http://schemas.microsoft.com/office/drawing/2014/main" val="2259697404"/>
                    </a:ext>
                  </a:extLst>
                </a:gridCol>
                <a:gridCol w="1330092">
                  <a:extLst>
                    <a:ext uri="{9D8B030D-6E8A-4147-A177-3AD203B41FA5}">
                      <a16:colId xmlns:a16="http://schemas.microsoft.com/office/drawing/2014/main" val="1649446479"/>
                    </a:ext>
                  </a:extLst>
                </a:gridCol>
                <a:gridCol w="1330092">
                  <a:extLst>
                    <a:ext uri="{9D8B030D-6E8A-4147-A177-3AD203B41FA5}">
                      <a16:colId xmlns:a16="http://schemas.microsoft.com/office/drawing/2014/main" val="1676719247"/>
                    </a:ext>
                  </a:extLst>
                </a:gridCol>
                <a:gridCol w="1330092">
                  <a:extLst>
                    <a:ext uri="{9D8B030D-6E8A-4147-A177-3AD203B41FA5}">
                      <a16:colId xmlns:a16="http://schemas.microsoft.com/office/drawing/2014/main" val="2907691603"/>
                    </a:ext>
                  </a:extLst>
                </a:gridCol>
              </a:tblGrid>
              <a:tr h="293420">
                <a:tc>
                  <a:txBody>
                    <a:bodyPr/>
                    <a:lstStyle/>
                    <a:p>
                      <a:pPr algn="l" fontAlgn="t"/>
                      <a:endParaRPr lang="ko-KR" altLang="en-US" sz="1100" b="1">
                        <a:solidFill>
                          <a:schemeClr val="bg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1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차</a:t>
                      </a:r>
                    </a:p>
                  </a:txBody>
                  <a:tcPr anchor="ctr"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2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Pretendard"/>
                          <a:ea typeface="Pretendard"/>
                          <a:cs typeface="Pretendard"/>
                        </a:rPr>
                        <a:t>차</a:t>
                      </a:r>
                    </a:p>
                  </a:txBody>
                  <a:tcPr anchor="ctr"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retendard"/>
                          <a:ea typeface="Pretendard"/>
                          <a:cs typeface="Pretendard"/>
                        </a:rPr>
                        <a:t>3</a:t>
                      </a:r>
                      <a:r>
                        <a:rPr lang="ko-KR" altLang="en-US" sz="1100" b="1">
                          <a:solidFill>
                            <a:schemeClr val="bg1"/>
                          </a:solidFill>
                          <a:latin typeface="Pretendard"/>
                          <a:ea typeface="Pretendard"/>
                          <a:cs typeface="Pretendard"/>
                        </a:rPr>
                        <a:t>차</a:t>
                      </a:r>
                    </a:p>
                  </a:txBody>
                  <a:tcPr anchor="ctr">
                    <a:solidFill>
                      <a:srgbClr val="FEB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84435"/>
                  </a:ext>
                </a:extLst>
              </a:tr>
              <a:tr h="24124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epoch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15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100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200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27389"/>
                  </a:ext>
                </a:extLst>
              </a:tr>
              <a:tr h="24124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patience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10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10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20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901839"/>
                  </a:ext>
                </a:extLst>
              </a:tr>
              <a:tr h="24124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batch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8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16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32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573500"/>
                  </a:ext>
                </a:extLst>
              </a:tr>
              <a:tr h="24124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f1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0.68~0.360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0.72~0.480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100">
                          <a:effectLst/>
                          <a:latin typeface="Pretendard"/>
                          <a:ea typeface="Pretendard"/>
                          <a:cs typeface="Pretendard"/>
                        </a:rPr>
                        <a:t>0.81~0.596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26718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38BB2D47-5884-DE83-E271-1D61BE14E212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및 해결 방안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CB921-F761-86E1-18CC-93A149BD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12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868FD-1177-963C-239F-A6EBC2C2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  <a:latin typeface="Pretendard Black"/>
                <a:ea typeface="Pretendard Black"/>
                <a:cs typeface="Pretendard Black"/>
              </a:rPr>
              <a:t>2.  </a:t>
            </a:r>
            <a:r>
              <a:rPr lang="ko-KR" altLang="en-US">
                <a:latin typeface="Pretendard Black"/>
                <a:ea typeface="Pretendard Black"/>
                <a:cs typeface="Pretendard Black"/>
              </a:rPr>
              <a:t>자율주행</a:t>
            </a:r>
            <a:r>
              <a:rPr lang="en-US" altLang="ko-KR">
                <a:latin typeface="Pretendard Black"/>
                <a:ea typeface="Pretendard Black"/>
                <a:cs typeface="Pretendard Black"/>
              </a:rPr>
              <a:t> </a:t>
            </a:r>
            <a:r>
              <a:rPr lang="ko-KR" altLang="en-US">
                <a:latin typeface="Pretendard Black"/>
                <a:ea typeface="Pretendard Black"/>
                <a:cs typeface="Pretendard Black"/>
              </a:rPr>
              <a:t>데이터</a:t>
            </a:r>
            <a:r>
              <a:rPr lang="en-US" altLang="ko-KR">
                <a:latin typeface="Pretendard Black"/>
                <a:ea typeface="Pretendard Black"/>
                <a:cs typeface="Pretendard Black"/>
              </a:rPr>
              <a:t> </a:t>
            </a:r>
            <a:r>
              <a:rPr lang="ko-KR" altLang="en-US">
                <a:latin typeface="Pretendard Black"/>
                <a:ea typeface="Pretendard Black"/>
                <a:cs typeface="Pretendard Black"/>
              </a:rPr>
              <a:t>수집</a:t>
            </a:r>
            <a:r>
              <a:rPr lang="en-US" altLang="ko-KR">
                <a:latin typeface="Pretendard Black"/>
                <a:ea typeface="Pretendard Black"/>
                <a:cs typeface="Pretendard Black"/>
              </a:rPr>
              <a:t> </a:t>
            </a:r>
            <a:r>
              <a:rPr lang="ko-KR" altLang="en-US">
                <a:latin typeface="Pretendard Black"/>
                <a:ea typeface="Pretendard Black"/>
                <a:cs typeface="Pretendard Black"/>
              </a:rPr>
              <a:t>중 발생한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F2016-7671-17F7-8D38-E9413D63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b="1"/>
              <a:t>트랙의 상태가 좋지 못함</a:t>
            </a:r>
            <a:endParaRPr lang="en-US" altLang="ko-KR" sz="2000" b="1"/>
          </a:p>
          <a:p>
            <a:pPr lvl="1">
              <a:lnSpc>
                <a:spcPct val="150000"/>
              </a:lnSpc>
            </a:pPr>
            <a:r>
              <a:rPr lang="ko-KR" altLang="en-US" sz="1600"/>
              <a:t>기존에 준비한 폼보드는 마찰력이 약해 주행이 어려움</a:t>
            </a:r>
            <a:endParaRPr lang="en-US" altLang="ko-KR" sz="1600"/>
          </a:p>
          <a:p>
            <a:pPr lvl="1">
              <a:lnSpc>
                <a:spcPct val="150000"/>
              </a:lnSpc>
            </a:pPr>
            <a:r>
              <a:rPr lang="ko-KR" altLang="en-US" sz="1600"/>
              <a:t>타일은 조명의 영향을 크게 받음</a:t>
            </a:r>
            <a:endParaRPr lang="en-US" altLang="ko-KR"/>
          </a:p>
          <a:p>
            <a:pPr marL="914400" lvl="2" indent="0">
              <a:lnSpc>
                <a:spcPct val="150000"/>
              </a:lnSpc>
              <a:buNone/>
            </a:pPr>
            <a:r>
              <a:rPr lang="ko-KR" altLang="ko-KR" sz="1600"/>
              <a:t>⟹</a:t>
            </a:r>
            <a:r>
              <a:rPr lang="en-US" altLang="ko-KR" sz="1600"/>
              <a:t> </a:t>
            </a:r>
            <a:r>
              <a:rPr lang="ko-KR" altLang="en-US" sz="1600"/>
              <a:t>타일에서 주행하며 수집한 데이터 중 조명의 영향을 받지 않은 이미지만 학습함</a:t>
            </a:r>
            <a:endParaRPr lang="en-US" altLang="ko-KR" sz="1600"/>
          </a:p>
        </p:txBody>
      </p:sp>
      <p:pic>
        <p:nvPicPr>
          <p:cNvPr id="4" name="그림 3" descr="노랑, 다채로움, 그래픽, 예술이(가) 표시된 사진&#10;&#10;자동 생성된 설명">
            <a:extLst>
              <a:ext uri="{FF2B5EF4-FFF2-40B4-BE49-F238E27FC236}">
                <a16:creationId xmlns:a16="http://schemas.microsoft.com/office/drawing/2014/main" id="{38F3CA58-9924-84F5-6F77-591B01DE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128" y="3823511"/>
            <a:ext cx="1905000" cy="628650"/>
          </a:xfrm>
          <a:prstGeom prst="rect">
            <a:avLst/>
          </a:prstGeom>
          <a:ln w="6350">
            <a:solidFill>
              <a:srgbClr val="E6E5EB"/>
            </a:solidFill>
          </a:ln>
        </p:spPr>
      </p:pic>
      <p:pic>
        <p:nvPicPr>
          <p:cNvPr id="6" name="그림 5" descr="스크린샷, 라인, 직사각형, 평행이(가) 표시된 사진&#10;&#10;자동 생성된 설명">
            <a:extLst>
              <a:ext uri="{FF2B5EF4-FFF2-40B4-BE49-F238E27FC236}">
                <a16:creationId xmlns:a16="http://schemas.microsoft.com/office/drawing/2014/main" id="{FDB25F87-79EA-1D00-1659-50A77E71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200" y="3582950"/>
            <a:ext cx="1461977" cy="1092053"/>
          </a:xfrm>
          <a:prstGeom prst="rect">
            <a:avLst/>
          </a:prstGeom>
        </p:spPr>
      </p:pic>
      <p:pic>
        <p:nvPicPr>
          <p:cNvPr id="8" name="그림 7" descr="노랑이(가) 표시된 사진&#10;&#10;자동 생성된 설명">
            <a:extLst>
              <a:ext uri="{FF2B5EF4-FFF2-40B4-BE49-F238E27FC236}">
                <a16:creationId xmlns:a16="http://schemas.microsoft.com/office/drawing/2014/main" id="{8A2285C0-79AE-014B-C57F-375F87489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129" y="5081697"/>
            <a:ext cx="1905000" cy="628650"/>
          </a:xfrm>
          <a:prstGeom prst="rect">
            <a:avLst/>
          </a:prstGeom>
          <a:ln>
            <a:solidFill>
              <a:srgbClr val="E6E5EB"/>
            </a:solidFill>
          </a:ln>
        </p:spPr>
      </p:pic>
      <p:pic>
        <p:nvPicPr>
          <p:cNvPr id="9" name="그림 8" descr="노랑이(가) 표시된 사진&#10;&#10;자동 생성된 설명">
            <a:extLst>
              <a:ext uri="{FF2B5EF4-FFF2-40B4-BE49-F238E27FC236}">
                <a16:creationId xmlns:a16="http://schemas.microsoft.com/office/drawing/2014/main" id="{7D2222F5-CB16-A265-9275-5A3B40676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198" y="4841137"/>
            <a:ext cx="1461977" cy="1092053"/>
          </a:xfrm>
          <a:prstGeom prst="rect">
            <a:avLst/>
          </a:prstGeom>
        </p:spPr>
      </p:pic>
      <p:pic>
        <p:nvPicPr>
          <p:cNvPr id="18" name="그림 17" descr="노랑, 디자인이(가) 표시된 사진&#10;&#10;자동 생성된 설명">
            <a:extLst>
              <a:ext uri="{FF2B5EF4-FFF2-40B4-BE49-F238E27FC236}">
                <a16:creationId xmlns:a16="http://schemas.microsoft.com/office/drawing/2014/main" id="{D54D7478-E769-F642-B5D0-DFA1333E3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53" y="3811933"/>
            <a:ext cx="1905000" cy="628650"/>
          </a:xfrm>
          <a:prstGeom prst="rect">
            <a:avLst/>
          </a:prstGeom>
          <a:ln>
            <a:solidFill>
              <a:srgbClr val="E6E5EB"/>
            </a:solidFill>
          </a:ln>
        </p:spPr>
      </p:pic>
      <p:pic>
        <p:nvPicPr>
          <p:cNvPr id="20" name="그림 19" descr="노랑이(가) 표시된 사진&#10;&#10;자동 생성된 설명">
            <a:extLst>
              <a:ext uri="{FF2B5EF4-FFF2-40B4-BE49-F238E27FC236}">
                <a16:creationId xmlns:a16="http://schemas.microsoft.com/office/drawing/2014/main" id="{ADCC1E70-6315-6428-2515-D65022076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37" y="5072096"/>
            <a:ext cx="1905000" cy="628650"/>
          </a:xfrm>
          <a:prstGeom prst="rect">
            <a:avLst/>
          </a:prstGeom>
          <a:ln>
            <a:solidFill>
              <a:srgbClr val="E6E5EB"/>
            </a:solidFill>
          </a:ln>
        </p:spPr>
      </p:pic>
      <p:pic>
        <p:nvPicPr>
          <p:cNvPr id="5" name="그래픽 4" descr="닫기 단색으로 채워진">
            <a:extLst>
              <a:ext uri="{FF2B5EF4-FFF2-40B4-BE49-F238E27FC236}">
                <a16:creationId xmlns:a16="http://schemas.microsoft.com/office/drawing/2014/main" id="{6B50723F-97F7-B078-7F92-F321D2530E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7139" y="4128407"/>
            <a:ext cx="1130754" cy="1171575"/>
          </a:xfrm>
          <a:prstGeom prst="rect">
            <a:avLst/>
          </a:prstGeom>
        </p:spPr>
      </p:pic>
      <p:pic>
        <p:nvPicPr>
          <p:cNvPr id="10" name="그래픽 9" descr="확인 표시 단색으로 채워진">
            <a:extLst>
              <a:ext uri="{FF2B5EF4-FFF2-40B4-BE49-F238E27FC236}">
                <a16:creationId xmlns:a16="http://schemas.microsoft.com/office/drawing/2014/main" id="{006BE93F-E3FF-8D4A-9C3F-438668A0CA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9372" y="4135211"/>
            <a:ext cx="1287236" cy="1288597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3E0AAE5-0ED9-F376-76C6-A9F0019456B1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및 해결 방안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404E6F0-A60B-EBB9-BE7B-5EEA0CD1E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87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868FD-1177-963C-239F-A6EBC2C2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3.  </a:t>
            </a:r>
            <a:r>
              <a:rPr lang="ko-KR" altLang="en-US"/>
              <a:t>주행</a:t>
            </a:r>
            <a:r>
              <a:rPr lang="en-US" altLang="ko-KR"/>
              <a:t> </a:t>
            </a:r>
            <a:r>
              <a:rPr lang="ko-KR" altLang="en-US"/>
              <a:t>시</a:t>
            </a:r>
            <a:r>
              <a:rPr lang="en-US" altLang="ko-KR"/>
              <a:t> </a:t>
            </a:r>
            <a:r>
              <a:rPr lang="ko-KR" altLang="en-US"/>
              <a:t>모터가</a:t>
            </a:r>
            <a:r>
              <a:rPr lang="en-US" altLang="ko-KR"/>
              <a:t> </a:t>
            </a:r>
            <a:r>
              <a:rPr lang="ko-KR" altLang="en-US"/>
              <a:t>정상</a:t>
            </a:r>
            <a:r>
              <a:rPr lang="en-US" altLang="ko-KR"/>
              <a:t> </a:t>
            </a:r>
            <a:r>
              <a:rPr lang="ko-KR" altLang="en-US"/>
              <a:t>작동하지</a:t>
            </a:r>
            <a:r>
              <a:rPr lang="en-US" altLang="ko-KR"/>
              <a:t> </a:t>
            </a:r>
            <a:r>
              <a:rPr lang="ko-KR" altLang="en-US"/>
              <a:t>않는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FF2016-7671-17F7-8D38-E9413D63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ko-KR" altLang="en-US" sz="2000" b="1"/>
              <a:t>모터 드라이버의 최소 요구 전압</a:t>
            </a:r>
          </a:p>
          <a:p>
            <a:pPr lvl="1">
              <a:lnSpc>
                <a:spcPct val="150000"/>
              </a:lnSpc>
            </a:pPr>
            <a:r>
              <a:rPr lang="ko-KR" altLang="en-US" sz="1600">
                <a:latin typeface="Pretendard"/>
                <a:ea typeface="Pretendard"/>
                <a:cs typeface="Pretendard"/>
              </a:rPr>
              <a:t>기</a:t>
            </a:r>
            <a:r>
              <a:rPr lang="ko-KR" sz="1600">
                <a:latin typeface="Pretendard"/>
                <a:ea typeface="Pretendard"/>
                <a:cs typeface="Pretendard"/>
              </a:rPr>
              <a:t>존에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사용하려던 </a:t>
            </a:r>
            <a:r>
              <a:rPr lang="ko-KR" sz="1600">
                <a:latin typeface="Pretendard"/>
                <a:ea typeface="Pretendard"/>
                <a:cs typeface="Pretendard"/>
              </a:rPr>
              <a:t>모터 드라이버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 </a:t>
            </a:r>
            <a:r>
              <a:rPr lang="ko-KR" sz="1600">
                <a:latin typeface="Pretendard"/>
                <a:ea typeface="Pretendard"/>
                <a:cs typeface="Pretendard"/>
              </a:rPr>
              <a:t>AQMH2407DN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는</a:t>
            </a:r>
            <a:r>
              <a:rPr lang="ko-KR" sz="1600">
                <a:latin typeface="Pretendard"/>
                <a:ea typeface="Pretendard"/>
                <a:cs typeface="Pretendard"/>
              </a:rPr>
              <a:t> 데이터 시트 확인 결과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6.5V</a:t>
            </a:r>
            <a:r>
              <a:rPr lang="ko-KR" sz="1600">
                <a:latin typeface="Pretendard"/>
                <a:ea typeface="Pretendard"/>
                <a:cs typeface="Pretendard"/>
              </a:rPr>
              <a:t>이상부터 작동</a:t>
            </a:r>
            <a:endParaRPr lang="en-US" altLang="ko-KR" sz="1600"/>
          </a:p>
          <a:p>
            <a:pPr lvl="1"/>
            <a:r>
              <a:rPr lang="ko-KR" sz="1600">
                <a:latin typeface="Pretendard"/>
                <a:ea typeface="Pretendard"/>
                <a:cs typeface="Pretendard"/>
              </a:rPr>
              <a:t>공급 전원은 1.5V * 4 = 6V 전압이기 때문에 모터 드라이버의 요구치에 </a:t>
            </a:r>
            <a:r>
              <a:rPr lang="ko-KR" sz="1600" err="1">
                <a:latin typeface="Pretendard"/>
                <a:ea typeface="Pretendard"/>
                <a:cs typeface="Pretendard"/>
              </a:rPr>
              <a:t>못미침</a:t>
            </a:r>
            <a:endParaRPr lang="en-US" altLang="ko-KR"/>
          </a:p>
          <a:p>
            <a:pPr marL="914400" lvl="2" indent="0">
              <a:buNone/>
            </a:pPr>
            <a:r>
              <a:rPr lang="ko-KR" altLang="ko-KR" sz="1600">
                <a:latin typeface="Pretendard"/>
                <a:ea typeface="Pretendard"/>
                <a:cs typeface="Pretendard"/>
              </a:rPr>
              <a:t>⟹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모터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구동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입력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전압이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4.7V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이상인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L298N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모터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드라이버로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교체</a:t>
            </a:r>
            <a:endParaRPr lang="en-US" altLang="ko-KR" sz="1600"/>
          </a:p>
        </p:txBody>
      </p:sp>
      <p:pic>
        <p:nvPicPr>
          <p:cNvPr id="5" name="그림 4" descr="Untitled.png (402×312)">
            <a:extLst>
              <a:ext uri="{FF2B5EF4-FFF2-40B4-BE49-F238E27FC236}">
                <a16:creationId xmlns:a16="http://schemas.microsoft.com/office/drawing/2014/main" id="{9A9444F4-67F7-7E90-C1E2-C1A01A1A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21" y="3798347"/>
            <a:ext cx="1910317" cy="1482238"/>
          </a:xfrm>
          <a:prstGeom prst="rect">
            <a:avLst/>
          </a:prstGeom>
        </p:spPr>
      </p:pic>
      <p:pic>
        <p:nvPicPr>
          <p:cNvPr id="7" name="그림 6" descr="Untitled.png (338×325)">
            <a:extLst>
              <a:ext uri="{FF2B5EF4-FFF2-40B4-BE49-F238E27FC236}">
                <a16:creationId xmlns:a16="http://schemas.microsoft.com/office/drawing/2014/main" id="{13D4322D-D782-CD59-C270-12C880D6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16" y="3800981"/>
            <a:ext cx="1564759" cy="1476973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10E830-17BA-F683-3FCD-10A2EA599567}"/>
              </a:ext>
            </a:extLst>
          </p:cNvPr>
          <p:cNvSpPr txBox="1"/>
          <p:nvPr/>
        </p:nvSpPr>
        <p:spPr>
          <a:xfrm>
            <a:off x="2980855" y="5371528"/>
            <a:ext cx="18208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AQMH2407DN</a:t>
            </a:r>
            <a:endParaRPr lang="ko-KR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3F9D-E949-B3BC-7E94-F656EC8C02E3}"/>
              </a:ext>
            </a:extLst>
          </p:cNvPr>
          <p:cNvSpPr txBox="1"/>
          <p:nvPr/>
        </p:nvSpPr>
        <p:spPr>
          <a:xfrm>
            <a:off x="7570210" y="5404637"/>
            <a:ext cx="18208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L298N</a:t>
            </a:r>
            <a:endParaRPr lang="ko-KR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B0112FB-1F3E-4A45-5E4C-136F00469695}"/>
              </a:ext>
            </a:extLst>
          </p:cNvPr>
          <p:cNvCxnSpPr/>
          <p:nvPr/>
        </p:nvCxnSpPr>
        <p:spPr>
          <a:xfrm>
            <a:off x="5778957" y="4539019"/>
            <a:ext cx="1148316" cy="0"/>
          </a:xfrm>
          <a:prstGeom prst="straightConnector1">
            <a:avLst/>
          </a:prstGeom>
          <a:ln w="57150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6E58A08-F0D8-6B3C-8270-839AED1B3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024" y="2935135"/>
            <a:ext cx="4230833" cy="77226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E70BB28B-008E-1586-C066-1FF20ACA2B01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및 해결 방안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" name="그림 8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D451C762-F522-E372-1C60-7C35F6C6E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413" y="3057019"/>
            <a:ext cx="2740479" cy="638175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A944FB8-7127-7D03-10C8-E644FAED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71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868FD-1177-963C-239F-A6EBC2C2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3.  </a:t>
            </a:r>
            <a:r>
              <a:rPr lang="ko-KR" altLang="en-US"/>
              <a:t>주행</a:t>
            </a:r>
            <a:r>
              <a:rPr lang="en-US" altLang="ko-KR"/>
              <a:t> </a:t>
            </a:r>
            <a:r>
              <a:rPr lang="ko-KR" altLang="en-US"/>
              <a:t>시</a:t>
            </a:r>
            <a:r>
              <a:rPr lang="en-US" altLang="ko-KR"/>
              <a:t> </a:t>
            </a:r>
            <a:r>
              <a:rPr lang="ko-KR" altLang="en-US"/>
              <a:t>모터가</a:t>
            </a:r>
            <a:r>
              <a:rPr lang="en-US" altLang="ko-KR"/>
              <a:t> </a:t>
            </a:r>
            <a:r>
              <a:rPr lang="ko-KR" altLang="en-US"/>
              <a:t>정상</a:t>
            </a:r>
            <a:r>
              <a:rPr lang="en-US" altLang="ko-KR"/>
              <a:t> </a:t>
            </a:r>
            <a:r>
              <a:rPr lang="ko-KR" altLang="en-US"/>
              <a:t>작동하지</a:t>
            </a:r>
            <a:r>
              <a:rPr lang="en-US" altLang="ko-KR"/>
              <a:t> </a:t>
            </a:r>
            <a:r>
              <a:rPr lang="ko-KR" altLang="en-US"/>
              <a:t>않는 문제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2BE2F43-43A7-D60B-173F-0C2A08FD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402" y="1389886"/>
            <a:ext cx="10004397" cy="45089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무게 중심 쏠림으로 인해 바퀴가 헛도는 문제</a:t>
            </a:r>
            <a:endParaRPr lang="ko-KR" altLang="en-US" sz="2000" b="1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>
                <a:latin typeface="Pretendard"/>
                <a:ea typeface="Pretendard"/>
                <a:cs typeface="Pretendard"/>
              </a:rPr>
              <a:t>탐지 로봇의 무게 중심이 한쪽으로 쏠려 바퀴마다 가해지는 하중이 일정하지 않았음</a:t>
            </a:r>
            <a:endParaRPr lang="ko-KR" altLang="en-US" sz="1600"/>
          </a:p>
          <a:p>
            <a:pPr marL="857250" lvl="1" indent="-400050">
              <a:buFont typeface="+mj-lt"/>
              <a:buAutoNum type="romanUcPeriod"/>
            </a:pPr>
            <a:r>
              <a:rPr lang="ko-KR" altLang="en-US" sz="1600">
                <a:latin typeface="Pretendard"/>
                <a:ea typeface="Pretendard"/>
                <a:cs typeface="Pretendard"/>
              </a:rPr>
              <a:t>모터가 탐지 로봇의 </a:t>
            </a:r>
            <a:r>
              <a:rPr lang="ko-KR" altLang="en-US" sz="1600" err="1">
                <a:latin typeface="Pretendard"/>
                <a:ea typeface="Pretendard"/>
                <a:cs typeface="Pretendard"/>
              </a:rPr>
              <a:t>하단판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 위에 위치하여 하중을 직접적으로 받지 못함</a:t>
            </a:r>
            <a:endParaRPr lang="ko-KR" altLang="en-US" sz="1600"/>
          </a:p>
          <a:p>
            <a:pPr marL="857250" lvl="1" indent="-400050">
              <a:buAutoNum type="romanUcPeriod"/>
            </a:pPr>
            <a:r>
              <a:rPr lang="ko-KR" altLang="en-US" sz="1600">
                <a:latin typeface="Pretendard"/>
                <a:ea typeface="Pretendard"/>
                <a:cs typeface="Pretendard"/>
              </a:rPr>
              <a:t>충분하지 못한 마찰력과 모터 노후화로 인해 바퀴가 헛</a:t>
            </a:r>
            <a:r>
              <a:rPr lang="ko-KR" sz="1600">
                <a:latin typeface="Pretendard"/>
                <a:ea typeface="Pretendard"/>
                <a:cs typeface="Pretendard"/>
              </a:rPr>
              <a:t>돎</a:t>
            </a:r>
            <a:endParaRPr lang="en-US" altLang="ko-KR"/>
          </a:p>
          <a:p>
            <a:pPr marL="914400" lvl="2" indent="0">
              <a:buNone/>
            </a:pPr>
            <a:r>
              <a:rPr lang="ko-KR" altLang="ko-KR" sz="1600">
                <a:latin typeface="Pretendard"/>
                <a:ea typeface="Pretendard"/>
                <a:cs typeface="Pretendard"/>
              </a:rPr>
              <a:t>⟹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모터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교체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및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차체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하중의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전달을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위해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모터의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위치를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하단판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밑으로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이동</a:t>
            </a:r>
            <a:endParaRPr lang="en-US" altLang="ko-KR" sz="1600"/>
          </a:p>
        </p:txBody>
      </p:sp>
      <p:pic>
        <p:nvPicPr>
          <p:cNvPr id="16" name="그림 15" descr="타이어, 교통, 자동차 부품, 자동차 타이어이(가) 표시된 사진&#10;&#10;자동 생성된 설명">
            <a:extLst>
              <a:ext uri="{FF2B5EF4-FFF2-40B4-BE49-F238E27FC236}">
                <a16:creationId xmlns:a16="http://schemas.microsoft.com/office/drawing/2014/main" id="{BC9D0C8F-581B-A997-011B-7E4F13F40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06" y="3293562"/>
            <a:ext cx="3581852" cy="2054085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27EC279-2486-5B9C-ED85-297753B91799}"/>
              </a:ext>
            </a:extLst>
          </p:cNvPr>
          <p:cNvSpPr/>
          <p:nvPr/>
        </p:nvSpPr>
        <p:spPr>
          <a:xfrm>
            <a:off x="4335714" y="3905402"/>
            <a:ext cx="3310676" cy="352817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왼쪽으로 구부러짐 20">
            <a:extLst>
              <a:ext uri="{FF2B5EF4-FFF2-40B4-BE49-F238E27FC236}">
                <a16:creationId xmlns:a16="http://schemas.microsoft.com/office/drawing/2014/main" id="{4DCDB008-B885-9CAA-1BB2-BB3FF2F1C07D}"/>
              </a:ext>
            </a:extLst>
          </p:cNvPr>
          <p:cNvSpPr/>
          <p:nvPr/>
        </p:nvSpPr>
        <p:spPr>
          <a:xfrm>
            <a:off x="7885725" y="4082566"/>
            <a:ext cx="397565" cy="646043"/>
          </a:xfrm>
          <a:prstGeom prst="curvedLeftArrow">
            <a:avLst/>
          </a:prstGeom>
          <a:solidFill>
            <a:srgbClr val="FE970E"/>
          </a:solidFill>
          <a:ln>
            <a:solidFill>
              <a:srgbClr val="FE99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8951CF0-B665-E6E8-7D6A-77B7C94A2773}"/>
              </a:ext>
            </a:extLst>
          </p:cNvPr>
          <p:cNvSpPr/>
          <p:nvPr/>
        </p:nvSpPr>
        <p:spPr>
          <a:xfrm>
            <a:off x="4335713" y="4402358"/>
            <a:ext cx="3310676" cy="36110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3427E44-6D74-3EF9-D854-3940DCA05F0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및 해결 방안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B0172-5F0A-D642-B078-81E7CA46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4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4.  </a:t>
            </a:r>
            <a:r>
              <a:rPr lang="ko-KR" altLang="en-US" err="1"/>
              <a:t>웹캠</a:t>
            </a:r>
            <a:r>
              <a:rPr lang="en-US" altLang="ko-KR"/>
              <a:t> </a:t>
            </a:r>
            <a:r>
              <a:rPr lang="ko-KR" altLang="en-US"/>
              <a:t>성능으로</a:t>
            </a:r>
            <a:r>
              <a:rPr lang="en-US" altLang="ko-KR"/>
              <a:t> </a:t>
            </a:r>
            <a:r>
              <a:rPr lang="ko-KR" altLang="en-US"/>
              <a:t>인한</a:t>
            </a:r>
            <a:r>
              <a:rPr lang="en-US" altLang="ko-KR"/>
              <a:t> </a:t>
            </a:r>
            <a:r>
              <a:rPr lang="ko-KR" altLang="en-US"/>
              <a:t>문제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빛 번짐으로 인해 꽁초를 탐지하는데 어려움이 발생함</a:t>
            </a:r>
            <a:endParaRPr lang="ko-KR" altLang="en-US" sz="2000" b="1"/>
          </a:p>
          <a:p>
            <a:pPr marL="857250" lvl="1" indent="-400050">
              <a:buFont typeface="+mj-lt"/>
              <a:buAutoNum type="romanUcPeriod"/>
            </a:pPr>
            <a:r>
              <a:rPr lang="ko-KR" altLang="en-US" sz="1600">
                <a:latin typeface="Arial"/>
                <a:ea typeface="Pretendard"/>
                <a:cs typeface="Arial"/>
              </a:rPr>
              <a:t>주행 시 카메라가 흔들려 빛 번짐이 발생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>
                <a:latin typeface="Arial"/>
                <a:ea typeface="Pretendard"/>
                <a:cs typeface="Arial"/>
              </a:rPr>
              <a:t>입력 이미지에 노이즈가 발생하여 꽁초 탐지 불가</a:t>
            </a:r>
            <a:br>
              <a:rPr lang="en-US" altLang="ko-KR"/>
            </a:br>
            <a:r>
              <a:rPr lang="en-US" altLang="ko-KR" sz="1600">
                <a:latin typeface="Pretendard"/>
                <a:ea typeface="Pretendard"/>
                <a:cs typeface="Pretendard"/>
              </a:rPr>
              <a:t>⟹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꽁초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탐지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카메라를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 빛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번짐이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덜한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모델로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교체</a:t>
            </a:r>
            <a:endParaRPr lang="en-US" altLang="ko-KR" sz="1600">
              <a:latin typeface="Pretendard"/>
              <a:ea typeface="Pretendard"/>
              <a:cs typeface="Pretendard"/>
            </a:endParaRPr>
          </a:p>
        </p:txBody>
      </p:sp>
      <p:pic>
        <p:nvPicPr>
          <p:cNvPr id="4" name="그림 3" descr="앱코 QHD 웹캠 APC930U">
            <a:extLst>
              <a:ext uri="{FF2B5EF4-FFF2-40B4-BE49-F238E27FC236}">
                <a16:creationId xmlns:a16="http://schemas.microsoft.com/office/drawing/2014/main" id="{323FF2DD-5C51-7C84-24A3-7C5AAE36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10" y="3025503"/>
            <a:ext cx="2143125" cy="2143125"/>
          </a:xfrm>
          <a:prstGeom prst="rect">
            <a:avLst/>
          </a:prstGeom>
        </p:spPr>
      </p:pic>
      <p:pic>
        <p:nvPicPr>
          <p:cNvPr id="5" name="그림 4" descr="플레오맥스 PLEOMAX W-210 : 다나와 가격비교">
            <a:extLst>
              <a:ext uri="{FF2B5EF4-FFF2-40B4-BE49-F238E27FC236}">
                <a16:creationId xmlns:a16="http://schemas.microsoft.com/office/drawing/2014/main" id="{CBF55DF6-A47F-0D06-60A4-C2898A680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777" y="3029131"/>
            <a:ext cx="2143125" cy="214312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319F9BE-6C10-83EC-9884-AA594F78B1A3}"/>
              </a:ext>
            </a:extLst>
          </p:cNvPr>
          <p:cNvCxnSpPr/>
          <p:nvPr/>
        </p:nvCxnSpPr>
        <p:spPr>
          <a:xfrm>
            <a:off x="5568046" y="3911961"/>
            <a:ext cx="1148316" cy="0"/>
          </a:xfrm>
          <a:prstGeom prst="straightConnector1">
            <a:avLst/>
          </a:prstGeom>
          <a:ln w="57150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E9A4C-1B1E-474E-2988-DDD5E19BC686}"/>
              </a:ext>
            </a:extLst>
          </p:cNvPr>
          <p:cNvSpPr txBox="1"/>
          <p:nvPr/>
        </p:nvSpPr>
        <p:spPr>
          <a:xfrm>
            <a:off x="2608861" y="4948047"/>
            <a:ext cx="216786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PLEOMAX W-210</a:t>
            </a:r>
            <a:endParaRPr lang="ko-KR" sz="16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E00C2-79E7-1F67-C84E-9AFB0DE2344B}"/>
              </a:ext>
            </a:extLst>
          </p:cNvPr>
          <p:cNvSpPr txBox="1"/>
          <p:nvPr/>
        </p:nvSpPr>
        <p:spPr>
          <a:xfrm>
            <a:off x="7228486" y="4948046"/>
            <a:ext cx="21678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/>
              <a:t>ABKO APC930U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BDEAA50-F153-4A29-710B-2FF5C61A128D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및 해결 방안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6045DE7-F389-9042-3328-7F7AB205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925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5.  </a:t>
            </a:r>
            <a:r>
              <a:rPr lang="ko-KR" altLang="en-US"/>
              <a:t>라즈베리</a:t>
            </a:r>
            <a:r>
              <a:rPr lang="en-US" altLang="ko-KR"/>
              <a:t> </a:t>
            </a:r>
            <a:r>
              <a:rPr lang="ko-KR" altLang="en-US"/>
              <a:t>파이의</a:t>
            </a:r>
            <a:r>
              <a:rPr lang="en-US" altLang="ko-KR"/>
              <a:t> </a:t>
            </a:r>
            <a:r>
              <a:rPr lang="ko-KR" altLang="en-US"/>
              <a:t>성능</a:t>
            </a:r>
            <a:r>
              <a:rPr lang="en-US" altLang="ko-KR"/>
              <a:t> </a:t>
            </a:r>
            <a:r>
              <a:rPr lang="ko-KR" altLang="en-US"/>
              <a:t>부족으로</a:t>
            </a:r>
            <a:r>
              <a:rPr lang="en-US" altLang="ko-KR"/>
              <a:t> </a:t>
            </a:r>
            <a:r>
              <a:rPr lang="ko-KR" altLang="en-US"/>
              <a:t>인한</a:t>
            </a:r>
            <a:r>
              <a:rPr lang="en-US" altLang="ko-KR"/>
              <a:t> </a:t>
            </a:r>
            <a:r>
              <a:rPr lang="ko-KR" altLang="en-US"/>
              <a:t>문제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arenR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모델 중첩으로 인한 연산 과부하 및 지연</a:t>
            </a:r>
            <a:endParaRPr lang="ko-KR" altLang="en-US" sz="2000" b="1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>
                <a:latin typeface="Arial"/>
                <a:ea typeface="Pretendard"/>
                <a:cs typeface="Arial"/>
              </a:rPr>
              <a:t>SBC(</a:t>
            </a:r>
            <a:r>
              <a:rPr lang="ko-KR" altLang="en-US" sz="1600" err="1">
                <a:latin typeface="Arial"/>
                <a:ea typeface="Pretendard"/>
                <a:cs typeface="Arial"/>
              </a:rPr>
              <a:t>Single</a:t>
            </a:r>
            <a:r>
              <a:rPr lang="ko-KR" altLang="en-US" sz="1600">
                <a:latin typeface="Arial"/>
                <a:ea typeface="Pretendard"/>
                <a:cs typeface="Arial"/>
              </a:rPr>
              <a:t> </a:t>
            </a:r>
            <a:r>
              <a:rPr lang="ko-KR" altLang="en-US" sz="1600" err="1">
                <a:latin typeface="Arial"/>
                <a:ea typeface="Pretendard"/>
                <a:cs typeface="Arial"/>
              </a:rPr>
              <a:t>Board</a:t>
            </a:r>
            <a:r>
              <a:rPr lang="ko-KR" altLang="en-US" sz="1600">
                <a:latin typeface="Arial"/>
                <a:ea typeface="Pretendard"/>
                <a:cs typeface="Arial"/>
              </a:rPr>
              <a:t> Computer) 특성 상 </a:t>
            </a:r>
            <a:r>
              <a:rPr lang="ko-KR" altLang="en-US" sz="1600" err="1">
                <a:latin typeface="Arial"/>
                <a:ea typeface="Pretendard"/>
                <a:cs typeface="Arial"/>
              </a:rPr>
              <a:t>연산량에</a:t>
            </a:r>
            <a:r>
              <a:rPr lang="ko-KR" altLang="en-US" sz="1600">
                <a:latin typeface="Arial"/>
                <a:ea typeface="Pretendard"/>
                <a:cs typeface="Arial"/>
              </a:rPr>
              <a:t> 한계가 있음</a:t>
            </a:r>
            <a:endParaRPr lang="ko-KR" altLang="en-US" sz="1600">
              <a:latin typeface="Arial"/>
              <a:cs typeface="Arial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>
                <a:latin typeface="Arial"/>
                <a:ea typeface="Pretendard"/>
                <a:cs typeface="Arial"/>
              </a:rPr>
              <a:t>꽁초 감지와 트랙 감지를 동시 진행 시 연산이 지연되거나 잘못된 연산 결과가 출력</a:t>
            </a:r>
            <a:br>
              <a:rPr lang="en-US" altLang="ko-KR"/>
            </a:br>
            <a:r>
              <a:rPr lang="en-US" altLang="ko-KR" sz="1600">
                <a:latin typeface="Pretendard"/>
                <a:ea typeface="Pretendard"/>
                <a:cs typeface="Pretendard"/>
              </a:rPr>
              <a:t>⟹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다중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쓰레드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 및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뮤텍스를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통해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연산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안정성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확보</a:t>
            </a:r>
            <a:endParaRPr lang="en-US" altLang="ko-KR" sz="1600"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D802586-6CFB-609A-7C5C-B8F57F9A0D4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및 해결 방안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E1316-7354-3B22-3C9C-F99E488B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F797965-423E-7098-3A98-7FB5620B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33" y="3338596"/>
            <a:ext cx="4362450" cy="2129518"/>
          </a:xfrm>
          <a:prstGeom prst="rect">
            <a:avLst/>
          </a:prstGeom>
        </p:spPr>
      </p:pic>
      <p:pic>
        <p:nvPicPr>
          <p:cNvPr id="7" name="그림 6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901CCD4C-CFC1-CF4B-3796-E8F42C4E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159" y="3336554"/>
            <a:ext cx="4570640" cy="514350"/>
          </a:xfrm>
          <a:prstGeom prst="rect">
            <a:avLst/>
          </a:prstGeom>
        </p:spPr>
      </p:pic>
      <p:pic>
        <p:nvPicPr>
          <p:cNvPr id="9" name="그림 8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B29FBE37-0BB3-967F-4ECA-B417E1D0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160" y="4129852"/>
            <a:ext cx="3656240" cy="540204"/>
          </a:xfrm>
          <a:prstGeom prst="rect">
            <a:avLst/>
          </a:prstGeom>
        </p:spPr>
      </p:pic>
      <p:pic>
        <p:nvPicPr>
          <p:cNvPr id="10" name="그림 9" descr="폰트, 그래픽, 로고, 스크린샷이(가) 표시된 사진&#10;&#10;자동 생성된 설명">
            <a:extLst>
              <a:ext uri="{FF2B5EF4-FFF2-40B4-BE49-F238E27FC236}">
                <a16:creationId xmlns:a16="http://schemas.microsoft.com/office/drawing/2014/main" id="{E14E8E15-8A7C-BEC7-B37D-3AFD4E236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18" y="4952403"/>
            <a:ext cx="2288722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1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5.  </a:t>
            </a:r>
            <a:r>
              <a:rPr lang="ko-KR" altLang="en-US"/>
              <a:t>라즈베리</a:t>
            </a:r>
            <a:r>
              <a:rPr lang="en-US" altLang="ko-KR"/>
              <a:t> </a:t>
            </a:r>
            <a:r>
              <a:rPr lang="ko-KR" altLang="en-US"/>
              <a:t>파이의</a:t>
            </a:r>
            <a:r>
              <a:rPr lang="en-US" altLang="ko-KR"/>
              <a:t> </a:t>
            </a:r>
            <a:r>
              <a:rPr lang="ko-KR" altLang="en-US"/>
              <a:t>성능</a:t>
            </a:r>
            <a:r>
              <a:rPr lang="en-US" altLang="ko-KR"/>
              <a:t> </a:t>
            </a:r>
            <a:r>
              <a:rPr lang="ko-KR" altLang="en-US"/>
              <a:t>부족으로</a:t>
            </a:r>
            <a:r>
              <a:rPr lang="en-US" altLang="ko-KR"/>
              <a:t> </a:t>
            </a:r>
            <a:r>
              <a:rPr lang="ko-KR" altLang="en-US"/>
              <a:t>인한</a:t>
            </a:r>
            <a:r>
              <a:rPr lang="en-US" altLang="ko-KR"/>
              <a:t> </a:t>
            </a:r>
            <a:r>
              <a:rPr lang="ko-KR" altLang="en-US"/>
              <a:t>문제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arenR" startAt="2"/>
            </a:pPr>
            <a:r>
              <a:rPr lang="en-US" altLang="ko-KR" sz="2000" b="1">
                <a:latin typeface="Pretendard"/>
                <a:ea typeface="Pretendard"/>
                <a:cs typeface="Pretendard"/>
              </a:rPr>
              <a:t>YOLO </a:t>
            </a:r>
            <a:r>
              <a:rPr lang="ko-KR" altLang="en-US" sz="2000" b="1">
                <a:latin typeface="Pretendard"/>
                <a:ea typeface="Pretendard"/>
                <a:cs typeface="Pretendard"/>
              </a:rPr>
              <a:t>모델 자체의 무거운 구조</a:t>
            </a:r>
            <a:endParaRPr lang="ko-KR" altLang="en-US" sz="2000" b="1"/>
          </a:p>
          <a:p>
            <a:pPr marL="857250" lvl="1" indent="-400050">
              <a:buFont typeface="+mj-lt"/>
              <a:buAutoNum type="romanUcPeriod"/>
            </a:pPr>
            <a:r>
              <a:rPr lang="ko-KR" altLang="en-US" sz="1600" err="1">
                <a:latin typeface="Arial"/>
                <a:ea typeface="Pretendard"/>
                <a:cs typeface="Arial"/>
              </a:rPr>
              <a:t>Object</a:t>
            </a:r>
            <a:r>
              <a:rPr lang="ko-KR" altLang="en-US" sz="1600">
                <a:latin typeface="Arial"/>
                <a:ea typeface="Pretendard"/>
                <a:cs typeface="Arial"/>
              </a:rPr>
              <a:t> </a:t>
            </a:r>
            <a:r>
              <a:rPr lang="ko-KR" altLang="en-US" sz="1600" err="1">
                <a:latin typeface="Arial"/>
                <a:ea typeface="Pretendard"/>
                <a:cs typeface="Arial"/>
              </a:rPr>
              <a:t>Detection</a:t>
            </a:r>
            <a:r>
              <a:rPr lang="ko-KR" altLang="en-US" sz="1600">
                <a:latin typeface="Arial"/>
                <a:ea typeface="Pretendard"/>
                <a:cs typeface="Arial"/>
              </a:rPr>
              <a:t> 특성 상 과도한 연산이 발생</a:t>
            </a:r>
            <a:endParaRPr lang="ko-KR" altLang="en-US" sz="1600">
              <a:latin typeface="Arial"/>
              <a:cs typeface="Arial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>
                <a:latin typeface="Arial"/>
                <a:ea typeface="Pretendard"/>
                <a:cs typeface="Arial"/>
              </a:rPr>
              <a:t>해당 연산 처리로 인해 추론시간이 </a:t>
            </a:r>
            <a:r>
              <a:rPr lang="ko-KR" altLang="en-US" sz="1600" err="1">
                <a:latin typeface="Arial"/>
                <a:ea typeface="Pretendard"/>
                <a:cs typeface="Arial"/>
              </a:rPr>
              <a:t>길어짐</a:t>
            </a:r>
            <a:br>
              <a:rPr lang="en-US" altLang="ko-KR"/>
            </a:br>
            <a:r>
              <a:rPr lang="en-US" altLang="ko-KR" sz="1600">
                <a:latin typeface="Pretendard"/>
                <a:ea typeface="Pretendard"/>
                <a:cs typeface="Pretendard"/>
              </a:rPr>
              <a:t>⟹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라즈베리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파이에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적절한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모델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형식으로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변환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후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사용</a:t>
            </a:r>
            <a:endParaRPr lang="en-US" altLang="ko-KR"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D802586-6CFB-609A-7C5C-B8F57F9A0D4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및 해결 방안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A957C75-6289-BE30-A32E-941C0669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98" y="3069770"/>
            <a:ext cx="3680733" cy="246697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317409-9FD4-2F19-DE2E-D69A6D1E6C58}"/>
              </a:ext>
            </a:extLst>
          </p:cNvPr>
          <p:cNvSpPr/>
          <p:nvPr/>
        </p:nvSpPr>
        <p:spPr>
          <a:xfrm>
            <a:off x="1536051" y="4135685"/>
            <a:ext cx="3276659" cy="20994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996154-293F-3A8F-072F-50B484F75F35}"/>
              </a:ext>
            </a:extLst>
          </p:cNvPr>
          <p:cNvSpPr/>
          <p:nvPr/>
        </p:nvSpPr>
        <p:spPr>
          <a:xfrm>
            <a:off x="1536051" y="5160266"/>
            <a:ext cx="3276659" cy="20994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59815C-C39D-18BA-FFA7-D5A1711B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5D8F5DC7-3E4C-E226-7352-8EC80F20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368" y="3068104"/>
            <a:ext cx="5486399" cy="721792"/>
          </a:xfrm>
          <a:prstGeom prst="rect">
            <a:avLst/>
          </a:prstGeom>
        </p:spPr>
      </p:pic>
      <p:pic>
        <p:nvPicPr>
          <p:cNvPr id="9" name="그림 8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1B5B9C88-D6F1-EF9E-376B-D1F72AB2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688" y="3881437"/>
            <a:ext cx="5487760" cy="721179"/>
          </a:xfrm>
          <a:prstGeom prst="rect">
            <a:avLst/>
          </a:prstGeom>
        </p:spPr>
      </p:pic>
      <p:pic>
        <p:nvPicPr>
          <p:cNvPr id="11" name="그림 10" descr="텍스트, 폰트, 스크린샷, 블랙이(가) 표시된 사진&#10;&#10;자동 생성된 설명">
            <a:extLst>
              <a:ext uri="{FF2B5EF4-FFF2-40B4-BE49-F238E27FC236}">
                <a16:creationId xmlns:a16="http://schemas.microsoft.com/office/drawing/2014/main" id="{434366D5-E87B-7ADD-1A46-2BDF92482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728" y="4729842"/>
            <a:ext cx="5483679" cy="71165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4A3CCA8-6738-6B28-8AF4-9B1D99F343ED}"/>
              </a:ext>
            </a:extLst>
          </p:cNvPr>
          <p:cNvSpPr/>
          <p:nvPr/>
        </p:nvSpPr>
        <p:spPr>
          <a:xfrm>
            <a:off x="7769671" y="3326060"/>
            <a:ext cx="650481" cy="18272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4B70B76-A258-FE46-94F2-7F9CC77B871F}"/>
              </a:ext>
            </a:extLst>
          </p:cNvPr>
          <p:cNvSpPr/>
          <p:nvPr/>
        </p:nvSpPr>
        <p:spPr>
          <a:xfrm>
            <a:off x="7769670" y="4149292"/>
            <a:ext cx="650481" cy="18272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0B9C6C9-FF4E-5305-BE0A-4EE24AEE80DE}"/>
              </a:ext>
            </a:extLst>
          </p:cNvPr>
          <p:cNvSpPr/>
          <p:nvPr/>
        </p:nvSpPr>
        <p:spPr>
          <a:xfrm>
            <a:off x="7769670" y="4975045"/>
            <a:ext cx="650481" cy="18272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86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6.  </a:t>
            </a:r>
            <a:r>
              <a:rPr lang="ko-KR" altLang="en-US"/>
              <a:t>객체</a:t>
            </a:r>
            <a:r>
              <a:rPr lang="en-US" altLang="ko-KR"/>
              <a:t> </a:t>
            </a:r>
            <a:r>
              <a:rPr lang="ko-KR" altLang="en-US"/>
              <a:t>탐지</a:t>
            </a:r>
            <a:r>
              <a:rPr lang="en-US" altLang="ko-KR"/>
              <a:t> </a:t>
            </a:r>
            <a:r>
              <a:rPr lang="ko-KR" altLang="en-US"/>
              <a:t>시</a:t>
            </a:r>
            <a:r>
              <a:rPr lang="en-US" altLang="ko-KR"/>
              <a:t> </a:t>
            </a:r>
            <a:r>
              <a:rPr lang="ko-KR" altLang="en-US" err="1"/>
              <a:t>오인식하는</a:t>
            </a:r>
            <a:r>
              <a:rPr lang="en-US" altLang="ko-KR"/>
              <a:t> </a:t>
            </a:r>
            <a:r>
              <a:rPr lang="ko-KR" altLang="en-US"/>
              <a:t>문제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꽁초 탐지 모델이 라인을 담배로 인식</a:t>
            </a:r>
            <a:endParaRPr lang="ko-KR" altLang="en-US" sz="2000" b="1"/>
          </a:p>
          <a:p>
            <a:pPr lvl="1">
              <a:lnSpc>
                <a:spcPct val="150000"/>
              </a:lnSpc>
              <a:buFont typeface="Arial" panose="020F0302020204030204"/>
              <a:buChar char="•"/>
            </a:pPr>
            <a:r>
              <a:rPr lang="ko-KR" altLang="en-US" sz="1600"/>
              <a:t>트랙을 꽁초로 인식하여 의도치 않은 긴급정지 발생</a:t>
            </a:r>
            <a:endParaRPr lang="en-US" altLang="ko-KR" sz="160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트랙 탐지 시 조명 노이즈</a:t>
            </a:r>
            <a:endParaRPr lang="ko-KR" altLang="en-US" sz="2000" b="1"/>
          </a:p>
          <a:p>
            <a:pPr lvl="1">
              <a:lnSpc>
                <a:spcPct val="150000"/>
              </a:lnSpc>
            </a:pPr>
            <a:r>
              <a:rPr lang="ko-KR" altLang="en-US" sz="1600">
                <a:latin typeface="Arial"/>
                <a:ea typeface="Pretendard"/>
                <a:cs typeface="Arial"/>
              </a:rPr>
              <a:t>학습 데이터에 노이즈를 제외하여 실제 환경의 노이즈에 대해 오작동 문제 발생</a:t>
            </a:r>
            <a:br>
              <a:rPr lang="en-US" altLang="ko-KR"/>
            </a:br>
            <a:r>
              <a:rPr lang="en-US" altLang="ko-KR" sz="1600">
                <a:latin typeface="Pretendard"/>
                <a:ea typeface="Pretendard"/>
                <a:cs typeface="Pretendard"/>
              </a:rPr>
              <a:t>⟹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트랙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색상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변경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및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학습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데이터에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노이즈를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포함한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RGB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이미지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학습</a:t>
            </a:r>
            <a:endParaRPr lang="en-US" altLang="ko-KR" sz="1600"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D802586-6CFB-609A-7C5C-B8F57F9A0D4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및 해결 방안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C6D86-B09E-043D-4EA2-EF5A4ABB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 descr="스크린샷, 라인, 평행, 지상이(가) 표시된 사진&#10;&#10;자동 생성된 설명">
            <a:extLst>
              <a:ext uri="{FF2B5EF4-FFF2-40B4-BE49-F238E27FC236}">
                <a16:creationId xmlns:a16="http://schemas.microsoft.com/office/drawing/2014/main" id="{9089D7E1-B5B3-24B9-248A-0A3F3898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57" y="3820887"/>
            <a:ext cx="2588799" cy="19431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C927232-8203-041C-9A2A-B83FC0D09164}"/>
              </a:ext>
            </a:extLst>
          </p:cNvPr>
          <p:cNvSpPr/>
          <p:nvPr/>
        </p:nvSpPr>
        <p:spPr>
          <a:xfrm>
            <a:off x="6351021" y="4156745"/>
            <a:ext cx="3638720" cy="1352702"/>
          </a:xfrm>
          <a:prstGeom prst="roundRect">
            <a:avLst>
              <a:gd name="adj" fmla="val 11176"/>
            </a:avLst>
          </a:prstGeom>
          <a:solidFill>
            <a:srgbClr val="E6E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>
              <a:buNone/>
            </a:pPr>
            <a:endParaRPr lang="ko-KR" altLang="en-US" sz="2000" b="1">
              <a:solidFill>
                <a:srgbClr val="E6E5E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 descr="노랑, 디자인이(가) 표시된 사진&#10;&#10;자동 생성된 설명">
            <a:extLst>
              <a:ext uri="{FF2B5EF4-FFF2-40B4-BE49-F238E27FC236}">
                <a16:creationId xmlns:a16="http://schemas.microsoft.com/office/drawing/2014/main" id="{2FF3C0D7-EA68-F723-2C42-937EEC1B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99" y="4271537"/>
            <a:ext cx="3404644" cy="1121648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56619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246EB-548B-85D6-2B2B-32F42042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주제 선정 배경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A9D76-BCA6-7756-BBE4-4E6B4EC28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/>
              <a:t>담배 꽁초로 인한 사회 환경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32FEE-2FB5-D352-0FEC-937CCCEA8840}"/>
              </a:ext>
            </a:extLst>
          </p:cNvPr>
          <p:cNvSpPr txBox="1"/>
          <p:nvPr/>
        </p:nvSpPr>
        <p:spPr>
          <a:xfrm>
            <a:off x="1579418" y="6612576"/>
            <a:ext cx="51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기사 출처</a:t>
            </a:r>
            <a:r>
              <a:rPr lang="en-US" altLang="ko-KR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뉴스펭귄</a:t>
            </a:r>
            <a:r>
              <a:rPr lang="en-US" altLang="ko-KR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): https://www.newspenguin.com/news/articleView.html?idxno=13729</a:t>
            </a:r>
            <a:endParaRPr lang="ko-KR" altLang="en-US" sz="1000">
              <a:solidFill>
                <a:srgbClr val="AEABA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D821BE1E-AC6B-B729-7E7A-A615E8376C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59" y="2073097"/>
            <a:ext cx="3730598" cy="678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8CE52B-00AF-05C0-7047-419D3A9C7BA4}"/>
              </a:ext>
            </a:extLst>
          </p:cNvPr>
          <p:cNvSpPr txBox="1"/>
          <p:nvPr/>
        </p:nvSpPr>
        <p:spPr>
          <a:xfrm>
            <a:off x="5359856" y="2843095"/>
            <a:ext cx="5382490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latin typeface="Pretendard"/>
                <a:ea typeface="Pretendard"/>
                <a:cs typeface="Pretendard"/>
              </a:rPr>
              <a:t>(…)</a:t>
            </a:r>
            <a:br>
              <a:rPr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600" err="1">
                <a:latin typeface="Pretendard"/>
                <a:ea typeface="Pretendard"/>
                <a:cs typeface="Pretendard"/>
              </a:rPr>
              <a:t>담배꽁초가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오염시킨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토양과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물이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어떤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영향을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받는지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조사하는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br>
              <a:rPr lang="en-US" altLang="ko-KR" sz="1600">
                <a:latin typeface="Pretendard"/>
                <a:ea typeface="Pretendard"/>
                <a:cs typeface="Pretendard"/>
              </a:rPr>
            </a:br>
            <a:r>
              <a:rPr lang="en-US" altLang="ko-KR" sz="1600" err="1">
                <a:latin typeface="Pretendard"/>
                <a:ea typeface="Pretendard"/>
                <a:cs typeface="Pretendard"/>
              </a:rPr>
              <a:t>연구도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수차례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진행됐다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.</a:t>
            </a:r>
            <a:br>
              <a:rPr lang="en-US" altLang="ko-KR" sz="1600">
                <a:latin typeface="Pretendard"/>
                <a:ea typeface="Pretendard"/>
                <a:cs typeface="Pretendard"/>
              </a:rPr>
            </a:br>
            <a:br>
              <a:rPr lang="en-US" altLang="ko-KR" sz="1600">
                <a:latin typeface="Pretendard"/>
                <a:ea typeface="Pretendard"/>
                <a:cs typeface="Pretendard"/>
              </a:rPr>
            </a:br>
            <a:r>
              <a:rPr lang="en-US" altLang="ko-KR" sz="1600" err="1">
                <a:latin typeface="Pretendard"/>
                <a:ea typeface="Pretendard"/>
                <a:cs typeface="Pretendard"/>
              </a:rPr>
              <a:t>미국환경보호청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(EPA)은 </a:t>
            </a:r>
            <a:r>
              <a:rPr lang="en-US" altLang="ko-KR" sz="1600" b="1" err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담배꽁초</a:t>
            </a:r>
            <a:r>
              <a:rPr lang="en-US" altLang="ko-KR" sz="1600" b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 한 </a:t>
            </a:r>
            <a:r>
              <a:rPr lang="en-US" altLang="ko-KR" sz="1600" b="1" err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개비</a:t>
            </a:r>
            <a:r>
              <a:rPr lang="en-US" altLang="ko-KR" sz="1600" err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를</a:t>
            </a:r>
            <a:r>
              <a:rPr lang="en-US" altLang="ko-KR" sz="1600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 96시간 </a:t>
            </a:r>
            <a:r>
              <a:rPr lang="en-US" altLang="ko-KR" sz="1600" err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동안</a:t>
            </a:r>
            <a:r>
              <a:rPr lang="en-US" altLang="ko-KR" sz="1600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넣어둔</a:t>
            </a:r>
            <a:r>
              <a:rPr lang="en-US" altLang="ko-KR" sz="1600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 물 1L에서 </a:t>
            </a:r>
            <a:r>
              <a:rPr lang="en-US" altLang="ko-KR" sz="1600" err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민물고기</a:t>
            </a:r>
            <a:r>
              <a:rPr lang="en-US" altLang="ko-KR" sz="1600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, </a:t>
            </a:r>
            <a:r>
              <a:rPr lang="en-US" altLang="ko-KR" sz="1600" err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해수어</a:t>
            </a:r>
            <a:r>
              <a:rPr lang="en-US" altLang="ko-KR" sz="1600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b="1" err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모두</a:t>
            </a:r>
            <a:r>
              <a:rPr lang="en-US" altLang="ko-KR" sz="1600" b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 50% </a:t>
            </a:r>
            <a:r>
              <a:rPr lang="en-US" altLang="ko-KR" sz="1600" b="1" err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이상</a:t>
            </a:r>
            <a:r>
              <a:rPr lang="en-US" altLang="ko-KR" sz="1600" b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b="1" err="1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폐사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했다는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연구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결과를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발표했다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.</a:t>
            </a:r>
            <a:br>
              <a:rPr lang="en-US" altLang="ko-KR" sz="1600">
                <a:latin typeface="Pretendard"/>
                <a:ea typeface="Pretendard"/>
                <a:cs typeface="Pretendard"/>
              </a:rPr>
            </a:br>
            <a:r>
              <a:rPr lang="en-US" altLang="ko-KR" sz="1600">
                <a:latin typeface="Pretendard"/>
                <a:ea typeface="Pretendard"/>
                <a:cs typeface="Pretendard"/>
              </a:rPr>
              <a:t>(…)</a:t>
            </a:r>
            <a:endParaRPr lang="ko-KR" altLang="en-US" sz="1600">
              <a:latin typeface="Pretendard"/>
              <a:ea typeface="Pretendard"/>
              <a:cs typeface="Pretendard"/>
            </a:endParaRPr>
          </a:p>
        </p:txBody>
      </p:sp>
      <p:pic>
        <p:nvPicPr>
          <p:cNvPr id="7" name="그림 6" descr="담배필터 안에는 셀룰로오스 아세테이트가 들어있다 (사진 조은비 기자)/뉴스펭귄">
            <a:extLst>
              <a:ext uri="{FF2B5EF4-FFF2-40B4-BE49-F238E27FC236}">
                <a16:creationId xmlns:a16="http://schemas.microsoft.com/office/drawing/2014/main" id="{DA30D02F-654D-D450-D6F5-0C6E5CB7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59" y="2751387"/>
            <a:ext cx="3298356" cy="250179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C3A6A65-DB0F-C190-54C0-E89ABA579D40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개요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833115-96B2-BAF7-A6F3-943F59034244}"/>
              </a:ext>
            </a:extLst>
          </p:cNvPr>
          <p:cNvSpPr/>
          <p:nvPr/>
        </p:nvSpPr>
        <p:spPr>
          <a:xfrm>
            <a:off x="1579418" y="1998354"/>
            <a:ext cx="9410962" cy="3504817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235B8-D508-EB11-A25C-8928698F3D27}"/>
              </a:ext>
            </a:extLst>
          </p:cNvPr>
          <p:cNvSpPr txBox="1"/>
          <p:nvPr/>
        </p:nvSpPr>
        <p:spPr>
          <a:xfrm>
            <a:off x="1349402" y="5945154"/>
            <a:ext cx="8192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선정 배경</a:t>
            </a:r>
            <a:r>
              <a:rPr lang="en-US" altLang="ko-KR" sz="1400" b="1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 분석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 목표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39E9D0-ABF6-2945-C87E-2C606E74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52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BEC9E1D-72EF-1B2C-159F-3F6A14D203EE}"/>
              </a:ext>
            </a:extLst>
          </p:cNvPr>
          <p:cNvSpPr/>
          <p:nvPr/>
        </p:nvSpPr>
        <p:spPr>
          <a:xfrm>
            <a:off x="5808580" y="3830308"/>
            <a:ext cx="4820710" cy="1928734"/>
          </a:xfrm>
          <a:prstGeom prst="roundRect">
            <a:avLst>
              <a:gd name="adj" fmla="val 11176"/>
            </a:avLst>
          </a:prstGeom>
          <a:solidFill>
            <a:srgbClr val="E6E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>
              <a:buNone/>
            </a:pPr>
            <a:endParaRPr lang="ko-KR" altLang="en-US" sz="2000" b="1">
              <a:solidFill>
                <a:srgbClr val="E6E5E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AAC8D0B-BEEB-2620-BAEE-4C0722C4E2AA}"/>
              </a:ext>
            </a:extLst>
          </p:cNvPr>
          <p:cNvSpPr/>
          <p:nvPr/>
        </p:nvSpPr>
        <p:spPr>
          <a:xfrm>
            <a:off x="1869654" y="3915090"/>
            <a:ext cx="2241429" cy="1739175"/>
          </a:xfrm>
          <a:prstGeom prst="roundRect">
            <a:avLst>
              <a:gd name="adj" fmla="val 11176"/>
            </a:avLst>
          </a:prstGeom>
          <a:solidFill>
            <a:srgbClr val="E6E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>
              <a:buNone/>
            </a:pPr>
            <a:endParaRPr lang="ko-KR" altLang="en-US" sz="2000" b="1">
              <a:solidFill>
                <a:srgbClr val="E6E5E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6.  </a:t>
            </a:r>
            <a:r>
              <a:rPr lang="ko-KR" altLang="en-US"/>
              <a:t>객체</a:t>
            </a:r>
            <a:r>
              <a:rPr lang="en-US" altLang="ko-KR"/>
              <a:t> </a:t>
            </a:r>
            <a:r>
              <a:rPr lang="ko-KR" altLang="en-US"/>
              <a:t>탐지</a:t>
            </a:r>
            <a:r>
              <a:rPr lang="en-US" altLang="ko-KR"/>
              <a:t> </a:t>
            </a:r>
            <a:r>
              <a:rPr lang="ko-KR" altLang="en-US"/>
              <a:t>시</a:t>
            </a:r>
            <a:r>
              <a:rPr lang="en-US" altLang="ko-KR"/>
              <a:t> </a:t>
            </a:r>
            <a:r>
              <a:rPr lang="ko-KR" altLang="en-US"/>
              <a:t>오인식하는</a:t>
            </a:r>
            <a:r>
              <a:rPr lang="en-US" altLang="ko-KR"/>
              <a:t> </a:t>
            </a:r>
            <a:r>
              <a:rPr lang="ko-KR" altLang="en-US"/>
              <a:t>문제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26A552-04F0-D2F2-19CB-3E648596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꽁초 탐지 모델이 라인을 담배로 인식</a:t>
            </a:r>
            <a:endParaRPr lang="ko-KR" altLang="en-US" sz="2000" b="1"/>
          </a:p>
          <a:p>
            <a:pPr lvl="1">
              <a:lnSpc>
                <a:spcPct val="150000"/>
              </a:lnSpc>
              <a:buFont typeface="Arial" panose="020F0302020204030204"/>
              <a:buChar char="•"/>
            </a:pPr>
            <a:r>
              <a:rPr lang="ko-KR" altLang="en-US" sz="1600"/>
              <a:t>트랙을 꽁초로 인식하여 의도치 않은 긴급정지 발생</a:t>
            </a:r>
            <a:endParaRPr lang="en-US" altLang="ko-KR" sz="160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1">
                <a:latin typeface="Pretendard"/>
                <a:ea typeface="Pretendard"/>
                <a:cs typeface="Pretendard"/>
              </a:rPr>
              <a:t>트랙 탐지 시 조명 노이즈</a:t>
            </a:r>
            <a:endParaRPr lang="ko-KR" altLang="en-US" sz="2000" b="1"/>
          </a:p>
          <a:p>
            <a:pPr lvl="1">
              <a:lnSpc>
                <a:spcPct val="150000"/>
              </a:lnSpc>
            </a:pPr>
            <a:r>
              <a:rPr lang="ko-KR" altLang="en-US" sz="1600">
                <a:latin typeface="Arial"/>
                <a:ea typeface="Pretendard"/>
                <a:cs typeface="Arial"/>
              </a:rPr>
              <a:t>학습 데이터에 노이즈를 제외하여 실제 환경의 노이즈에 대해 오작동 문제 발생</a:t>
            </a:r>
            <a:br>
              <a:rPr lang="en-US" altLang="ko-KR"/>
            </a:br>
            <a:r>
              <a:rPr lang="en-US" altLang="ko-KR" sz="1600">
                <a:latin typeface="Pretendard"/>
                <a:ea typeface="Pretendard"/>
                <a:cs typeface="Pretendard"/>
              </a:rPr>
              <a:t>⟹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트랙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색상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변경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및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학습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데이터에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노이즈를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포함한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 RGB 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이미지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1600" err="1">
                <a:latin typeface="Pretendard"/>
                <a:ea typeface="Pretendard"/>
                <a:cs typeface="Pretendard"/>
              </a:rPr>
              <a:t>학습</a:t>
            </a:r>
            <a:endParaRPr lang="en-US" altLang="ko-KR" sz="1600"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D802586-6CFB-609A-7C5C-B8F57F9A0D43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및 해결 방안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C6D86-B09E-043D-4EA2-EF5A4ABB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 descr="다채로움, 예술, 블루, 마조렐 블루이(가) 표시된 사진&#10;&#10;자동 생성된 설명">
            <a:extLst>
              <a:ext uri="{FF2B5EF4-FFF2-40B4-BE49-F238E27FC236}">
                <a16:creationId xmlns:a16="http://schemas.microsoft.com/office/drawing/2014/main" id="{A1375C8C-9BE0-7B1C-6AC3-FEC0FABB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192" y="3999271"/>
            <a:ext cx="2122020" cy="1610803"/>
          </a:xfrm>
          <a:prstGeom prst="rect">
            <a:avLst/>
          </a:prstGeom>
        </p:spPr>
      </p:pic>
      <p:pic>
        <p:nvPicPr>
          <p:cNvPr id="9" name="그림 8" descr="다채로움, 마조렐 블루, 일렉트릭 블루, 블루이(가) 표시된 사진&#10;&#10;자동 생성된 설명">
            <a:extLst>
              <a:ext uri="{FF2B5EF4-FFF2-40B4-BE49-F238E27FC236}">
                <a16:creationId xmlns:a16="http://schemas.microsoft.com/office/drawing/2014/main" id="{373BD724-067F-31E0-63D2-5BF7F841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1" y="4020219"/>
            <a:ext cx="2122020" cy="1589621"/>
          </a:xfrm>
          <a:prstGeom prst="rect">
            <a:avLst/>
          </a:prstGeom>
        </p:spPr>
      </p:pic>
      <p:pic>
        <p:nvPicPr>
          <p:cNvPr id="11" name="그림 10" descr="노랑이(가) 표시된 사진&#10;&#10;자동 생성된 설명">
            <a:extLst>
              <a:ext uri="{FF2B5EF4-FFF2-40B4-BE49-F238E27FC236}">
                <a16:creationId xmlns:a16="http://schemas.microsoft.com/office/drawing/2014/main" id="{DDB5A0EB-80BA-7624-05CE-F3B357A71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67" y="4879664"/>
            <a:ext cx="1905000" cy="628650"/>
          </a:xfrm>
          <a:prstGeom prst="rect">
            <a:avLst/>
          </a:prstGeom>
          <a:ln>
            <a:solidFill>
              <a:srgbClr val="E6E5EB"/>
            </a:solidFill>
          </a:ln>
        </p:spPr>
      </p:pic>
      <p:pic>
        <p:nvPicPr>
          <p:cNvPr id="12" name="그림 11" descr="노랑, 디자인이(가) 표시된 사진&#10;&#10;자동 생성된 설명">
            <a:extLst>
              <a:ext uri="{FF2B5EF4-FFF2-40B4-BE49-F238E27FC236}">
                <a16:creationId xmlns:a16="http://schemas.microsoft.com/office/drawing/2014/main" id="{72179F85-C515-3736-D8C4-CD031F8FB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67" y="4071246"/>
            <a:ext cx="1905000" cy="628650"/>
          </a:xfrm>
          <a:prstGeom prst="rect">
            <a:avLst/>
          </a:prstGeom>
          <a:ln>
            <a:solidFill>
              <a:srgbClr val="E6E5EB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751402-E0B8-C97C-4C41-2CBE88107D51}"/>
              </a:ext>
            </a:extLst>
          </p:cNvPr>
          <p:cNvCxnSpPr>
            <a:cxnSpLocks/>
          </p:cNvCxnSpPr>
          <p:nvPr/>
        </p:nvCxnSpPr>
        <p:spPr>
          <a:xfrm>
            <a:off x="4563611" y="4784678"/>
            <a:ext cx="894090" cy="0"/>
          </a:xfrm>
          <a:prstGeom prst="straightConnector1">
            <a:avLst/>
          </a:prstGeom>
          <a:ln w="57150">
            <a:solidFill>
              <a:srgbClr val="FEB9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498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949F05-EFB4-34D1-EBEB-E56B37FAE857}"/>
              </a:ext>
            </a:extLst>
          </p:cNvPr>
          <p:cNvSpPr txBox="1"/>
          <p:nvPr/>
        </p:nvSpPr>
        <p:spPr>
          <a:xfrm>
            <a:off x="1343025" y="1946931"/>
            <a:ext cx="7984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</a:t>
            </a:r>
            <a:r>
              <a:rPr lang="en-US" altLang="ko-KR" sz="6000">
                <a:solidFill>
                  <a:srgbClr val="FE991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5</a:t>
            </a:r>
            <a:r>
              <a:rPr lang="en-US" altLang="ko-KR" sz="6000">
                <a:solidFill>
                  <a:srgbClr val="40404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 </a:t>
            </a:r>
            <a:r>
              <a:rPr lang="ko-KR" altLang="en-US" sz="6000">
                <a:solidFill>
                  <a:srgbClr val="40404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결과물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F1ADC-7229-E4DB-2165-EC38356E604A}"/>
              </a:ext>
            </a:extLst>
          </p:cNvPr>
          <p:cNvSpPr txBox="1"/>
          <p:nvPr/>
        </p:nvSpPr>
        <p:spPr>
          <a:xfrm>
            <a:off x="1847210" y="3429000"/>
            <a:ext cx="5363662" cy="5825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solidFill>
                  <a:srgbClr val="FE99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 </a:t>
            </a:r>
            <a:r>
              <a:rPr lang="ko-KR" altLang="en-US" sz="2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 영상</a:t>
            </a:r>
            <a:endParaRPr lang="ko-KR" altLang="en-US" sz="2400" b="1" dirty="0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7ADD5C-0E7F-A8D3-D306-CBDE51D1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256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170B0-974A-2E4F-B6C5-4C67C47C2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403" y="499571"/>
            <a:ext cx="4746597" cy="661579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  <a:latin typeface="Pretendard Black"/>
                <a:ea typeface="Pretendard Black"/>
                <a:cs typeface="Pretendard Black"/>
              </a:rPr>
              <a:t>1.  </a:t>
            </a:r>
            <a:r>
              <a:rPr lang="ko-KR" altLang="en-US">
                <a:latin typeface="Pretendard Black"/>
                <a:ea typeface="Pretendard Black"/>
                <a:cs typeface="Pretendard Black"/>
              </a:rPr>
              <a:t>시연 영상</a:t>
            </a:r>
          </a:p>
        </p:txBody>
      </p:sp>
      <p:pic>
        <p:nvPicPr>
          <p:cNvPr id="6" name="온라인 미디어 5" title="[Intel edge] stack 시연 (2024)">
            <a:hlinkClick r:id="" action="ppaction://media"/>
            <a:extLst>
              <a:ext uri="{FF2B5EF4-FFF2-40B4-BE49-F238E27FC236}">
                <a16:creationId xmlns:a16="http://schemas.microsoft.com/office/drawing/2014/main" id="{028E2D36-8AA1-C988-4C6D-41839ADC5E9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60613" y="1390650"/>
            <a:ext cx="7829637" cy="442334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AE0ECC5-7A71-2BCB-5AB3-AF9D5C9D2DFC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05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결과물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AFD270-2D13-81D4-B0B8-1F54C8AF8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F2F55-CE2A-114F-17B6-343A32361899}"/>
              </a:ext>
            </a:extLst>
          </p:cNvPr>
          <p:cNvSpPr txBox="1"/>
          <p:nvPr/>
        </p:nvSpPr>
        <p:spPr>
          <a:xfrm>
            <a:off x="1349401" y="5945154"/>
            <a:ext cx="99118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solidFill>
                  <a:srgbClr val="7F7F7F"/>
                </a:solidFill>
                <a:latin typeface="Pretendard"/>
                <a:ea typeface="Pretendard"/>
                <a:cs typeface="Pretendard"/>
              </a:rPr>
              <a:t>시연영상</a:t>
            </a:r>
            <a:endParaRPr lang="ko-KR" altLang="en-US" sz="1400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1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18254" y="2270998"/>
            <a:ext cx="6355492" cy="2316006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600" i="1" kern="0">
                <a:ln w="19050">
                  <a:solidFill>
                    <a:srgbClr val="404040"/>
                  </a:solidFill>
                </a:ln>
                <a:solidFill>
                  <a:srgbClr val="FEB95E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감사합니다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9273746" y="4587004"/>
            <a:ext cx="274965" cy="274965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+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pic>
        <p:nvPicPr>
          <p:cNvPr id="4" name="그림 3" descr="클립아트, 그림, 스케치, 실루엣이(가) 표시된 사진&#10;&#10;자동 생성된 설명">
            <a:extLst>
              <a:ext uri="{FF2B5EF4-FFF2-40B4-BE49-F238E27FC236}">
                <a16:creationId xmlns:a16="http://schemas.microsoft.com/office/drawing/2014/main" id="{06E9E374-B233-BED3-AA06-C944979632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3048">
            <a:off x="8746197" y="3462709"/>
            <a:ext cx="4045285" cy="4045285"/>
          </a:xfrm>
          <a:prstGeom prst="rect">
            <a:avLst/>
          </a:prstGeom>
        </p:spPr>
      </p:pic>
      <p:pic>
        <p:nvPicPr>
          <p:cNvPr id="5" name="그림 4" descr="스케치, 디자인, 미니멀리스트이(가) 표시된 사진&#10;&#10;자동 생성된 설명">
            <a:extLst>
              <a:ext uri="{FF2B5EF4-FFF2-40B4-BE49-F238E27FC236}">
                <a16:creationId xmlns:a16="http://schemas.microsoft.com/office/drawing/2014/main" id="{34FCE1DE-7F9E-45CF-7C42-A743C66645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77728" y1="65400" x2="77284" y2="62369"/>
                        <a14:foregroundMark x1="80477" y1="64673" x2="80477" y2="61924"/>
                        <a14:foregroundMark x1="76799" y1="49313" x2="77728" y2="47211"/>
                        <a14:foregroundMark x1="83589" y1="42199" x2="83468" y2="45028"/>
                        <a14:backgroundMark x1="20574" y1="60348" x2="19846" y2="60631"/>
                        <a14:backgroundMark x1="43209" y1="61641" x2="51213" y2="62449"/>
                        <a14:backgroundMark x1="51213" y1="62449" x2="42926" y2="61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41">
            <a:off x="305730" y="-851768"/>
            <a:ext cx="3457184" cy="34571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CA939D-43AD-014A-7EAE-31310CCD6AF7}"/>
              </a:ext>
            </a:extLst>
          </p:cNvPr>
          <p:cNvSpPr/>
          <p:nvPr/>
        </p:nvSpPr>
        <p:spPr>
          <a:xfrm>
            <a:off x="3598973" y="2443718"/>
            <a:ext cx="5004212" cy="16556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600" i="1" kern="0">
                <a:ln w="19050">
                  <a:solidFill>
                    <a:srgbClr val="404040"/>
                  </a:solidFill>
                </a:ln>
                <a:solidFill>
                  <a:srgbClr val="FEB95E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7983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246EB-548B-85D6-2B2B-32F42042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1.  </a:t>
            </a:r>
            <a:r>
              <a:rPr lang="ko-KR" altLang="en-US"/>
              <a:t>주제 선정 배경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A9D76-BCA6-7756-BBE4-4E6B4EC28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/>
              <a:t>담배 꽁초로 인한 사회 환경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A32FEE-2FB5-D352-0FEC-937CCCEA8840}"/>
              </a:ext>
            </a:extLst>
          </p:cNvPr>
          <p:cNvSpPr txBox="1"/>
          <p:nvPr/>
        </p:nvSpPr>
        <p:spPr>
          <a:xfrm>
            <a:off x="1579417" y="6616247"/>
            <a:ext cx="6308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기사 출처</a:t>
            </a:r>
            <a:r>
              <a:rPr lang="en-US" altLang="ko-KR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(YTN </a:t>
            </a:r>
            <a:r>
              <a:rPr lang="ko-KR" altLang="en-US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사이언스</a:t>
            </a:r>
            <a:r>
              <a:rPr lang="en-US" altLang="ko-KR" sz="1000">
                <a:solidFill>
                  <a:srgbClr val="AEABA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): https://science.ytn.co.kr/program/view.php?mcd=0082&amp;key=202309181119432182</a:t>
            </a:r>
            <a:endParaRPr lang="ko-KR" altLang="en-US" sz="1000">
              <a:solidFill>
                <a:srgbClr val="AEABAB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CE52B-00AF-05C0-7047-419D3A9C7BA4}"/>
              </a:ext>
            </a:extLst>
          </p:cNvPr>
          <p:cNvSpPr txBox="1"/>
          <p:nvPr/>
        </p:nvSpPr>
        <p:spPr>
          <a:xfrm>
            <a:off x="6096000" y="2843095"/>
            <a:ext cx="464634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latin typeface="Pretendard"/>
                <a:ea typeface="Pretendard"/>
                <a:cs typeface="Pretendard"/>
              </a:rPr>
              <a:t>(…)</a:t>
            </a:r>
            <a:br>
              <a:rPr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600">
                <a:latin typeface="Pretendard"/>
                <a:ea typeface="Pretendard"/>
                <a:cs typeface="Pretendard"/>
              </a:rPr>
              <a:t>정부는 해마다 담배회사에서 폐기물 부담금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890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억 원 이상을 걷고 있지만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1600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꽁초를 따로 회수하거나 처리하는 데는 이 부담금을 사용하지 않고 있습니다</a:t>
            </a:r>
            <a:r>
              <a:rPr lang="en-US" altLang="ko-KR" sz="1600">
                <a:solidFill>
                  <a:srgbClr val="C00000"/>
                </a:solidFill>
                <a:latin typeface="Pretendard"/>
                <a:ea typeface="Pretendard"/>
                <a:cs typeface="Pretendard"/>
              </a:rPr>
              <a:t>.</a:t>
            </a:r>
          </a:p>
          <a:p>
            <a:r>
              <a:rPr lang="en-US" altLang="ko-KR" sz="1600">
                <a:latin typeface="Pretendard"/>
                <a:ea typeface="Pretendard"/>
                <a:cs typeface="Pretendard"/>
              </a:rPr>
              <a:t>(…)</a:t>
            </a:r>
          </a:p>
          <a:p>
            <a:r>
              <a:rPr lang="en-US" altLang="ko-KR" sz="1600">
                <a:latin typeface="Pretendard"/>
                <a:ea typeface="Pretendard"/>
                <a:cs typeface="Pretendard"/>
              </a:rPr>
              <a:t>"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담배회사에서 걷은 돈으로 왜 꽁초 회수나 처리 관련 </a:t>
            </a:r>
            <a:br>
              <a:rPr lang="en-US" altLang="ko-KR" sz="1600">
                <a:latin typeface="Pretendard"/>
                <a:ea typeface="Pretendard"/>
                <a:cs typeface="Pretendard"/>
              </a:rPr>
            </a:br>
            <a:r>
              <a:rPr lang="ko-KR" altLang="en-US" sz="1600">
                <a:latin typeface="Pretendard"/>
                <a:ea typeface="Pretendard"/>
                <a:cs typeface="Pretendard"/>
              </a:rPr>
              <a:t>예산을 따로 편성하지 않느냐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"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는 질문에 환경부는 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"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답변하기 어렵다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"</a:t>
            </a:r>
            <a:r>
              <a:rPr lang="ko-KR" altLang="en-US" sz="1600">
                <a:latin typeface="Pretendard"/>
                <a:ea typeface="Pretendard"/>
                <a:cs typeface="Pretendard"/>
              </a:rPr>
              <a:t>고 했습니다</a:t>
            </a:r>
            <a:r>
              <a:rPr lang="en-US" altLang="ko-KR" sz="1600">
                <a:latin typeface="Pretendard"/>
                <a:ea typeface="Pretendard"/>
                <a:cs typeface="Pretendard"/>
              </a:rPr>
              <a:t>.</a:t>
            </a:r>
            <a:br>
              <a:rPr lang="en-US" altLang="ko-KR" sz="1600">
                <a:latin typeface="Pretendard"/>
                <a:ea typeface="Pretendard"/>
                <a:cs typeface="Pretendard"/>
              </a:rPr>
            </a:br>
            <a:r>
              <a:rPr lang="en-US" altLang="ko-KR" sz="1600">
                <a:latin typeface="Pretendard"/>
                <a:ea typeface="Pretendard"/>
                <a:cs typeface="Pretendard"/>
              </a:rPr>
              <a:t>(…)</a:t>
            </a:r>
            <a:endParaRPr lang="ko-KR" altLang="en-US" sz="1600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C3A6A65-DB0F-C190-54C0-E89ABA579D40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개요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833115-96B2-BAF7-A6F3-943F59034244}"/>
              </a:ext>
            </a:extLst>
          </p:cNvPr>
          <p:cNvSpPr/>
          <p:nvPr/>
        </p:nvSpPr>
        <p:spPr>
          <a:xfrm>
            <a:off x="1579418" y="1998354"/>
            <a:ext cx="9410962" cy="3504817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23720D-B0B6-B909-DDD9-A9AD7777C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59" y="2090255"/>
            <a:ext cx="5628740" cy="652197"/>
          </a:xfrm>
          <a:prstGeom prst="rect">
            <a:avLst/>
          </a:prstGeom>
        </p:spPr>
      </p:pic>
      <p:pic>
        <p:nvPicPr>
          <p:cNvPr id="13" name="그림 12" descr="텍스트, 스크린샷, 포스터, 폰트이(가) 표시된 사진&#10;&#10;자동 생성된 설명">
            <a:extLst>
              <a:ext uri="{FF2B5EF4-FFF2-40B4-BE49-F238E27FC236}">
                <a16:creationId xmlns:a16="http://schemas.microsoft.com/office/drawing/2014/main" id="{79AC77AB-BE83-CB65-61B7-A9DC8F2D7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66" y="2834353"/>
            <a:ext cx="4047620" cy="2310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B16D5-D2AE-E8C9-6DD2-ECF55D4C621B}"/>
              </a:ext>
            </a:extLst>
          </p:cNvPr>
          <p:cNvSpPr txBox="1"/>
          <p:nvPr/>
        </p:nvSpPr>
        <p:spPr>
          <a:xfrm>
            <a:off x="1349402" y="5945154"/>
            <a:ext cx="8192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선정 배경</a:t>
            </a:r>
            <a:r>
              <a:rPr lang="en-US" altLang="ko-KR" sz="1400" b="1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 분석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 목표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4398F3-C389-BF4C-7038-89A5235E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80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14647-FDE4-E909-F18D-1B76C376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2.  </a:t>
            </a:r>
            <a:r>
              <a:rPr lang="ko-KR" altLang="en-US"/>
              <a:t>문제 분석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D6D88E-2F78-763C-63D4-4BEBD907A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990526"/>
              </p:ext>
            </p:extLst>
          </p:nvPr>
        </p:nvGraphicFramePr>
        <p:xfrm>
          <a:off x="1859280" y="2560320"/>
          <a:ext cx="8981996" cy="299781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08510">
                  <a:extLst>
                    <a:ext uri="{9D8B030D-6E8A-4147-A177-3AD203B41FA5}">
                      <a16:colId xmlns:a16="http://schemas.microsoft.com/office/drawing/2014/main" val="148434526"/>
                    </a:ext>
                  </a:extLst>
                </a:gridCol>
                <a:gridCol w="7073486">
                  <a:extLst>
                    <a:ext uri="{9D8B030D-6E8A-4147-A177-3AD203B41FA5}">
                      <a16:colId xmlns:a16="http://schemas.microsoft.com/office/drawing/2014/main" val="76874136"/>
                    </a:ext>
                  </a:extLst>
                </a:gridCol>
              </a:tblGrid>
              <a:tr h="506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Pretendard"/>
                          <a:ea typeface="Pretendard"/>
                          <a:cs typeface="Pretendard"/>
                        </a:rPr>
                        <a:t>WHAT</a:t>
                      </a:r>
                      <a:endParaRPr lang="ko-KR" altLang="en-US" sz="1400"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anchor="ctr"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/>
                        <a:buChar char="•"/>
                      </a:pP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국내에서 매일 버려지는 담배 꽁초로 인해 </a:t>
                      </a:r>
                      <a:r>
                        <a:rPr lang="ko-KR" altLang="en-US" sz="1400">
                          <a:solidFill>
                            <a:srgbClr val="C00000"/>
                          </a:solidFill>
                          <a:latin typeface="Pretendard"/>
                          <a:ea typeface="Pretendard"/>
                          <a:cs typeface="Pretendard"/>
                        </a:rPr>
                        <a:t>환경 오염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과 </a:t>
                      </a:r>
                      <a:r>
                        <a:rPr lang="ko-KR" altLang="en-US" sz="1400">
                          <a:solidFill>
                            <a:srgbClr val="C00000"/>
                          </a:solidFill>
                          <a:latin typeface="Pretendard"/>
                          <a:ea typeface="Pretendard"/>
                          <a:cs typeface="Pretendard"/>
                        </a:rPr>
                        <a:t>안전 문제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가 발생하고 있음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364769"/>
                  </a:ext>
                </a:extLst>
              </a:tr>
              <a:tr h="506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Pretendard"/>
                          <a:ea typeface="Pretendard"/>
                          <a:cs typeface="Pretendard"/>
                        </a:rPr>
                        <a:t>WHERE</a:t>
                      </a:r>
                      <a:endParaRPr lang="ko-KR" altLang="en-US" sz="1400"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anchor="ctr"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/>
                        <a:buChar char="•"/>
                      </a:pP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도로</a:t>
                      </a:r>
                      <a:r>
                        <a:rPr lang="en-US" altLang="ko-KR" sz="1400">
                          <a:latin typeface="Pretendard"/>
                          <a:ea typeface="Pretendard"/>
                          <a:cs typeface="Pretendard"/>
                        </a:rPr>
                        <a:t>, 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공원</a:t>
                      </a:r>
                      <a:r>
                        <a:rPr lang="en-US" altLang="ko-KR" sz="1400">
                          <a:latin typeface="Pretendard"/>
                          <a:ea typeface="Pretendard"/>
                          <a:cs typeface="Pretendard"/>
                        </a:rPr>
                        <a:t>, 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거리 등 </a:t>
                      </a:r>
                      <a:r>
                        <a:rPr lang="ko-KR" altLang="en-US" sz="1400">
                          <a:solidFill>
                            <a:srgbClr val="C00000"/>
                          </a:solidFill>
                          <a:latin typeface="Pretendard"/>
                          <a:ea typeface="Pretendard"/>
                          <a:cs typeface="Pretendard"/>
                        </a:rPr>
                        <a:t>공공장소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와 </a:t>
                      </a:r>
                      <a:r>
                        <a:rPr lang="ko-KR" altLang="en-US" sz="1400">
                          <a:solidFill>
                            <a:srgbClr val="C00000"/>
                          </a:solidFill>
                          <a:latin typeface="Pretendard"/>
                          <a:ea typeface="Pretendard"/>
                          <a:cs typeface="Pretendard"/>
                        </a:rPr>
                        <a:t>일상 생활 공간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에서 담배 꽁초가 버려지고 있음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51888"/>
                  </a:ext>
                </a:extLst>
              </a:tr>
              <a:tr h="506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Pretendard"/>
                          <a:ea typeface="Pretendard"/>
                          <a:cs typeface="Pretendard"/>
                        </a:rPr>
                        <a:t>WHEN</a:t>
                      </a:r>
                    </a:p>
                  </a:txBody>
                  <a:tcPr anchor="ctr"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/>
                        <a:buChar char="•"/>
                      </a:pP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담배 꽁초 불법 투기는 </a:t>
                      </a:r>
                      <a:r>
                        <a:rPr lang="ko-KR" altLang="en-US" sz="1400">
                          <a:solidFill>
                            <a:srgbClr val="C00000"/>
                          </a:solidFill>
                          <a:latin typeface="Pretendard"/>
                          <a:ea typeface="Pretendard"/>
                          <a:cs typeface="Pretendard"/>
                        </a:rPr>
                        <a:t>매일 발생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하고 있으며</a:t>
                      </a:r>
                      <a:r>
                        <a:rPr lang="en-US" altLang="ko-KR" sz="1400">
                          <a:latin typeface="Pretendard"/>
                          <a:ea typeface="Pretendard"/>
                          <a:cs typeface="Pretendard"/>
                        </a:rPr>
                        <a:t>, </a:t>
                      </a:r>
                      <a:r>
                        <a:rPr lang="ko-KR" altLang="en-US" sz="1400">
                          <a:solidFill>
                            <a:srgbClr val="C00000"/>
                          </a:solidFill>
                          <a:latin typeface="Pretendard"/>
                          <a:ea typeface="Pretendard"/>
                          <a:cs typeface="Pretendard"/>
                        </a:rPr>
                        <a:t>매일 약 </a:t>
                      </a:r>
                      <a:r>
                        <a:rPr lang="en-US" altLang="ko-KR" sz="1400">
                          <a:solidFill>
                            <a:srgbClr val="C00000"/>
                          </a:solidFill>
                          <a:latin typeface="Pretendard"/>
                          <a:ea typeface="Pretendard"/>
                          <a:cs typeface="Pretendard"/>
                        </a:rPr>
                        <a:t>1,246</a:t>
                      </a:r>
                      <a:r>
                        <a:rPr lang="ko-KR" altLang="en-US" sz="1400">
                          <a:solidFill>
                            <a:srgbClr val="C00000"/>
                          </a:solidFill>
                          <a:latin typeface="Pretendard"/>
                          <a:ea typeface="Pretendard"/>
                          <a:cs typeface="Pretendard"/>
                        </a:rPr>
                        <a:t>만개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가 버려지는 것으로 추정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92134"/>
                  </a:ext>
                </a:extLst>
              </a:tr>
              <a:tr h="1476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Pretendard"/>
                          <a:ea typeface="Pretendard"/>
                          <a:cs typeface="Pretendard"/>
                        </a:rPr>
                        <a:t>HOW MUCH</a:t>
                      </a:r>
                      <a:endParaRPr lang="ko-KR" altLang="en-US" sz="1400">
                        <a:latin typeface="Pretendard"/>
                        <a:ea typeface="Pretendard"/>
                        <a:cs typeface="Pretendard"/>
                      </a:endParaRPr>
                    </a:p>
                  </a:txBody>
                  <a:tcPr anchor="ctr">
                    <a:solidFill>
                      <a:srgbClr val="FEB95E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담배 꽁초 </a:t>
                      </a:r>
                      <a:r>
                        <a:rPr lang="ko-KR" altLang="en-US" sz="1400">
                          <a:solidFill>
                            <a:srgbClr val="C00000"/>
                          </a:solidFill>
                          <a:latin typeface="Pretendard"/>
                          <a:ea typeface="Pretendard"/>
                          <a:cs typeface="Pretendard"/>
                        </a:rPr>
                        <a:t>불법 투기로 인해 화재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가 발생하고 있으며</a:t>
                      </a:r>
                      <a:r>
                        <a:rPr lang="en-US" altLang="ko-KR" sz="1400">
                          <a:latin typeface="Pretendard"/>
                          <a:ea typeface="Pretendard"/>
                          <a:cs typeface="Pretendard"/>
                        </a:rPr>
                        <a:t>, 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배수로 막힘과 빗물 역류로 인한 침수 피해가 발생함</a:t>
                      </a:r>
                      <a:br>
                        <a:rPr lang="en-US" altLang="ko-KR" sz="1400">
                          <a:latin typeface="Pretendard"/>
                          <a:ea typeface="Pretendard"/>
                          <a:cs typeface="Pretendard"/>
                        </a:rPr>
                      </a:br>
                      <a:endParaRPr lang="en-US" altLang="ko-KR" sz="14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285750" lvl="0" indent="-285750" latinLnBrk="1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담배 꽁초 필터에는 미세 플라스틱이 포함되어 있으며</a:t>
                      </a:r>
                      <a:r>
                        <a:rPr lang="en-US" altLang="ko-KR" sz="1400">
                          <a:latin typeface="Pretendard"/>
                          <a:ea typeface="Pretendard"/>
                          <a:cs typeface="Pretendard"/>
                        </a:rPr>
                        <a:t>, 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바다로 유입되는 담배 꽁초로 인해 </a:t>
                      </a:r>
                      <a:r>
                        <a:rPr lang="ko-KR" altLang="en-US" sz="1400">
                          <a:solidFill>
                            <a:srgbClr val="C00000"/>
                          </a:solidFill>
                          <a:latin typeface="Pretendard"/>
                          <a:ea typeface="Pretendard"/>
                          <a:cs typeface="Pretendard"/>
                        </a:rPr>
                        <a:t>해양 환경 오염이 발생</a:t>
                      </a:r>
                      <a:r>
                        <a:rPr lang="ko-KR" altLang="en-US" sz="1400">
                          <a:latin typeface="Pretendard"/>
                          <a:ea typeface="Pretendard"/>
                          <a:cs typeface="Pretendard"/>
                        </a:rPr>
                        <a:t>하고 있음</a:t>
                      </a:r>
                    </a:p>
                  </a:txBody>
                  <a:tcPr anchor="ctr">
                    <a:solidFill>
                      <a:srgbClr val="E6E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197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DE23B22B-9BC6-0FB7-E174-CEC167492DE1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개요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493C6-28D3-A682-41B5-F12BCF122B7F}"/>
              </a:ext>
            </a:extLst>
          </p:cNvPr>
          <p:cNvSpPr txBox="1"/>
          <p:nvPr/>
        </p:nvSpPr>
        <p:spPr>
          <a:xfrm>
            <a:off x="1349402" y="5945154"/>
            <a:ext cx="8192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선정 배경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 분석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 목표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8F2CEB7-405E-EFA3-6EDA-2C447F5D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CF719CE-2E22-19ED-03F5-3BC692952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787315"/>
              </p:ext>
            </p:extLst>
          </p:nvPr>
        </p:nvGraphicFramePr>
        <p:xfrm>
          <a:off x="1859280" y="1706881"/>
          <a:ext cx="8981450" cy="853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81450">
                  <a:extLst>
                    <a:ext uri="{9D8B030D-6E8A-4147-A177-3AD203B41FA5}">
                      <a16:colId xmlns:a16="http://schemas.microsoft.com/office/drawing/2014/main" val="3943521198"/>
                    </a:ext>
                  </a:extLst>
                </a:gridCol>
              </a:tblGrid>
              <a:tr h="85343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/>
                          <a:ea typeface="Pretendard"/>
                        </a:rPr>
                        <a:t>문제 범위 지정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Pretendard"/>
                          <a:ea typeface="Pretendard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/>
                          <a:ea typeface="Pretendard"/>
                        </a:rPr>
                        <a:t>: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Pretendard"/>
                          <a:ea typeface="Pretendard"/>
                        </a:rPr>
                        <a:t> </a:t>
                      </a:r>
                      <a:br>
                        <a:rPr lang="en-US" altLang="ko-KR" sz="1500" dirty="0">
                          <a:solidFill>
                            <a:schemeClr val="tx1"/>
                          </a:solidFill>
                          <a:latin typeface="Pretendard"/>
                          <a:ea typeface="Pretendard"/>
                        </a:rPr>
                      </a:br>
                      <a:r>
                        <a:rPr lang="ko-KR" altLang="en-US" sz="1500" b="1" dirty="0">
                          <a:solidFill>
                            <a:schemeClr val="tx1"/>
                          </a:solidFill>
                          <a:latin typeface="Pretendard"/>
                          <a:ea typeface="Pretendard"/>
                        </a:rPr>
                        <a:t>공공 장소 외 일상 생활 공간에서 매일 버려지고 있는 담배 꽁초가 불법 투기로 인한환경 오염 및 안전 문제 발생을 자동 담배 꽁초 감지하여 수거하는 해결이 필요함</a:t>
                      </a:r>
                    </a:p>
                  </a:txBody>
                  <a:tcPr anchor="ctr">
                    <a:solidFill>
                      <a:srgbClr val="FEB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92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34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2586D-14AC-3639-8B48-E61D5029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FE9912"/>
                </a:solidFill>
              </a:rPr>
              <a:t>3.  </a:t>
            </a:r>
            <a:r>
              <a:rPr lang="ko-KR" altLang="en-US"/>
              <a:t>구현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227E3-C2C0-74C2-7DCE-D604EFBC8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2400" b="1">
                <a:latin typeface="Pretendard"/>
                <a:ea typeface="Pretendard"/>
                <a:cs typeface="Pretendard"/>
              </a:rPr>
              <a:t>담배 꽁초를 탐지하고 수거하는 로봇 개발</a:t>
            </a:r>
            <a:br>
              <a:rPr lang="en-US" altLang="ko-KR" sz="2400"/>
            </a:br>
            <a:endParaRPr lang="en-US" altLang="ko-KR" sz="200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A4D9698-3B9D-01BA-321A-95A63CF8CE51}"/>
              </a:ext>
            </a:extLst>
          </p:cNvPr>
          <p:cNvSpPr txBox="1">
            <a:spLocks/>
          </p:cNvSpPr>
          <p:nvPr/>
        </p:nvSpPr>
        <p:spPr>
          <a:xfrm>
            <a:off x="6808094" y="499571"/>
            <a:ext cx="4746597" cy="661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defRPr>
            </a:lvl1pPr>
          </a:lstStyle>
          <a:p>
            <a:pPr algn="r"/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  </a:t>
            </a:r>
            <a:r>
              <a:rPr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개요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7306F21-2B4E-5227-F9AE-4AAAF58D4D59}"/>
              </a:ext>
            </a:extLst>
          </p:cNvPr>
          <p:cNvSpPr/>
          <p:nvPr/>
        </p:nvSpPr>
        <p:spPr>
          <a:xfrm>
            <a:off x="2312592" y="2131180"/>
            <a:ext cx="8518035" cy="1420093"/>
          </a:xfrm>
          <a:prstGeom prst="roundRect">
            <a:avLst>
              <a:gd name="adj" fmla="val 111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>
              <a:buNone/>
            </a:pPr>
            <a:r>
              <a:rPr lang="ko-KR" altLang="en-US" sz="2000" b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담배 꽁초를 탐지하는 모델 제작</a:t>
            </a:r>
            <a:endParaRPr lang="en-US" altLang="ko-KR" sz="2000" b="1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lang="en-US" altLang="ko-KR" sz="200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화재 예방을 위해 불씨가 남은 담배 꽁초와 일반 담배 꽁초로 구분</a:t>
            </a:r>
            <a:endParaRPr lang="en-US" altLang="ko-KR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0772120-01F9-780C-BE39-CE31B6E65033}"/>
              </a:ext>
            </a:extLst>
          </p:cNvPr>
          <p:cNvSpPr/>
          <p:nvPr/>
        </p:nvSpPr>
        <p:spPr>
          <a:xfrm>
            <a:off x="1539134" y="2144968"/>
            <a:ext cx="583726" cy="583726"/>
          </a:xfrm>
          <a:prstGeom prst="roundRect">
            <a:avLst/>
          </a:prstGeom>
          <a:solidFill>
            <a:srgbClr val="FE99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1</a:t>
            </a:r>
            <a:endParaRPr lang="ko-KR" altLang="en-US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7773BF-0AA9-4CC5-4789-155123E817F6}"/>
              </a:ext>
            </a:extLst>
          </p:cNvPr>
          <p:cNvSpPr/>
          <p:nvPr/>
        </p:nvSpPr>
        <p:spPr>
          <a:xfrm>
            <a:off x="2312592" y="3993805"/>
            <a:ext cx="8518035" cy="1420093"/>
          </a:xfrm>
          <a:prstGeom prst="roundRect">
            <a:avLst>
              <a:gd name="adj" fmla="val 1117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indent="0">
              <a:buNone/>
            </a:pPr>
            <a:r>
              <a:rPr lang="ko-KR" altLang="en-US" sz="2000" b="1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도로를 따라 자율 주행하는 기능 구현</a:t>
            </a:r>
            <a:endParaRPr lang="en-US" altLang="ko-KR" sz="2000" b="1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endParaRPr lang="ko-KR" altLang="en-US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indent="0">
              <a:buNone/>
            </a:pPr>
            <a:r>
              <a:rPr lang="ko-KR" altLang="en-US">
                <a:solidFill>
                  <a:sysClr val="windowText" lastClr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라인을 따라 이동하며 꽁초를 탐지하는 기능 수행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E36CCB6-9B56-BEFA-A15A-9C9D59EF227A}"/>
              </a:ext>
            </a:extLst>
          </p:cNvPr>
          <p:cNvSpPr/>
          <p:nvPr/>
        </p:nvSpPr>
        <p:spPr>
          <a:xfrm>
            <a:off x="1539134" y="4007593"/>
            <a:ext cx="583726" cy="583726"/>
          </a:xfrm>
          <a:prstGeom prst="roundRect">
            <a:avLst/>
          </a:prstGeom>
          <a:solidFill>
            <a:srgbClr val="FE99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2</a:t>
            </a:r>
            <a:endParaRPr lang="ko-KR" altLang="en-US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92E9C-DDED-77ED-8839-B13C1D779553}"/>
              </a:ext>
            </a:extLst>
          </p:cNvPr>
          <p:cNvSpPr txBox="1"/>
          <p:nvPr/>
        </p:nvSpPr>
        <p:spPr>
          <a:xfrm>
            <a:off x="1349402" y="5945154"/>
            <a:ext cx="8192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선정 배경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 분석</a:t>
            </a:r>
            <a:r>
              <a:rPr lang="en-US" altLang="ko-KR" sz="1400">
                <a:solidFill>
                  <a:srgbClr val="E6E5E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</a:t>
            </a:r>
            <a:r>
              <a:rPr lang="ko-KR" altLang="en-US" sz="14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 목표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CC97844-495D-3A2C-86C6-0F3EF7A0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7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F1ADC-7229-E4DB-2165-EC38356E604A}"/>
              </a:ext>
            </a:extLst>
          </p:cNvPr>
          <p:cNvSpPr txBox="1"/>
          <p:nvPr/>
        </p:nvSpPr>
        <p:spPr>
          <a:xfrm>
            <a:off x="1847210" y="3429000"/>
            <a:ext cx="5363662" cy="2347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 구성</a:t>
            </a:r>
            <a:endParaRPr lang="en-US" altLang="ko-KR" sz="2000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 algn="l">
              <a:lnSpc>
                <a:spcPct val="150000"/>
              </a:lnSpc>
              <a:buAutoNum type="arabicPeriod" startAt="2"/>
            </a:pPr>
            <a:r>
              <a:rPr lang="ko-KR" altLang="en-US" sz="2000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수행 계획</a:t>
            </a:r>
            <a:endParaRPr lang="en-US" altLang="ko-KR" sz="2000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 algn="l">
              <a:lnSpc>
                <a:spcPct val="150000"/>
              </a:lnSpc>
              <a:buAutoNum type="arabicPeriod" startAt="3"/>
            </a:pPr>
            <a:r>
              <a:rPr lang="ko-KR" altLang="en-US" sz="2000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소프트웨어</a:t>
            </a:r>
            <a:endParaRPr lang="en-US" altLang="ko-KR" sz="2000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 algn="l">
              <a:lnSpc>
                <a:spcPct val="150000"/>
              </a:lnSpc>
              <a:buAutoNum type="arabicPeriod" startAt="3"/>
            </a:pPr>
            <a:r>
              <a:rPr lang="ko-KR" altLang="en-US" sz="2000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하드웨어</a:t>
            </a:r>
            <a:endParaRPr lang="en-US" altLang="ko-KR" sz="2000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 algn="l">
              <a:lnSpc>
                <a:spcPct val="150000"/>
              </a:lnSpc>
              <a:buAutoNum type="arabicPeriod" startAt="3"/>
            </a:pPr>
            <a:r>
              <a:rPr lang="en-US" altLang="ko-KR" sz="2000" b="1">
                <a:solidFill>
                  <a:srgbClr val="FE970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b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Flow Chart</a:t>
            </a:r>
            <a:endParaRPr lang="ko-KR" altLang="en-US" sz="2000" b="1">
              <a:solidFill>
                <a:srgbClr val="7F7F7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039531-2EDA-64DD-D021-2B12ED7A99AD}"/>
              </a:ext>
            </a:extLst>
          </p:cNvPr>
          <p:cNvSpPr txBox="1"/>
          <p:nvPr/>
        </p:nvSpPr>
        <p:spPr>
          <a:xfrm>
            <a:off x="1343025" y="1922384"/>
            <a:ext cx="7984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>
                <a:solidFill>
                  <a:srgbClr val="7F7F7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</a:t>
            </a:r>
            <a:r>
              <a:rPr lang="en-US" altLang="ko-KR" sz="6000">
                <a:solidFill>
                  <a:srgbClr val="FE991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2</a:t>
            </a:r>
            <a:r>
              <a:rPr lang="en-US" altLang="ko-KR" sz="6000">
                <a:solidFill>
                  <a:srgbClr val="40404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 </a:t>
            </a:r>
            <a:r>
              <a:rPr lang="ko-KR" altLang="en-US" sz="6000">
                <a:solidFill>
                  <a:srgbClr val="40404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프로젝트 계획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DDAB84-B32B-42E7-FF7A-63306924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804159"/>
      </p:ext>
    </p:extLst>
  </p:cSld>
  <p:clrMapOvr>
    <a:masterClrMapping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rgbClr val="FEB95E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rgbClr val="40404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3290</Words>
  <Application>Microsoft Office PowerPoint</Application>
  <PresentationFormat>와이드스크린</PresentationFormat>
  <Paragraphs>554</Paragraphs>
  <Slides>53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D2Coding</vt:lpstr>
      <vt:lpstr>Pretendard Black</vt:lpstr>
      <vt:lpstr>Arial</vt:lpstr>
      <vt:lpstr>Pretendard</vt:lpstr>
      <vt:lpstr>맑은 고딕</vt:lpstr>
      <vt:lpstr>30_Office 테마</vt:lpstr>
      <vt:lpstr>PowerPoint 프레젠테이션</vt:lpstr>
      <vt:lpstr>목차</vt:lpstr>
      <vt:lpstr>PowerPoint 프레젠테이션</vt:lpstr>
      <vt:lpstr>1.  주제 선정 배경</vt:lpstr>
      <vt:lpstr>1.  주제 선정 배경</vt:lpstr>
      <vt:lpstr>1.  주제 선정 배경</vt:lpstr>
      <vt:lpstr>2.  문제 분석</vt:lpstr>
      <vt:lpstr>3.  구현 목표</vt:lpstr>
      <vt:lpstr>PowerPoint 프레젠테이션</vt:lpstr>
      <vt:lpstr>1.  팀 구성</vt:lpstr>
      <vt:lpstr>1.  팀 구성</vt:lpstr>
      <vt:lpstr>2.  수행 계획</vt:lpstr>
      <vt:lpstr>3.  개발 환경 - 소프트웨어</vt:lpstr>
      <vt:lpstr>4.  개발 환경 - 하드웨어</vt:lpstr>
      <vt:lpstr>5.  Flow Chart</vt:lpstr>
      <vt:lpstr>PowerPoint 프레젠테이션</vt:lpstr>
      <vt:lpstr>1.  학습 데이터 셋 구축</vt:lpstr>
      <vt:lpstr>1.  학습 데이터 셋 구축</vt:lpstr>
      <vt:lpstr>1.  학습 데이터 셋 구축</vt:lpstr>
      <vt:lpstr>1.  학습 데이터 셋 구축</vt:lpstr>
      <vt:lpstr>1.  학습 데이터 셋 구축</vt:lpstr>
      <vt:lpstr>2.  꽁초 탐지 모델 학습</vt:lpstr>
      <vt:lpstr>2.  꽁초 탐지 모델 학습</vt:lpstr>
      <vt:lpstr>2.  꽁초 탐지 모델 학습</vt:lpstr>
      <vt:lpstr>3.  탐지 로봇 제작 및 구동 테스트</vt:lpstr>
      <vt:lpstr>3.  탐지 로봇 제작 및 구동 테스트</vt:lpstr>
      <vt:lpstr>3.  탐지 로봇 제작 및 구동 테스트</vt:lpstr>
      <vt:lpstr>3.  탐지 로봇 제작 및 구동 테스트</vt:lpstr>
      <vt:lpstr>4.  자율주행 구현</vt:lpstr>
      <vt:lpstr>4.  자율주행 구현</vt:lpstr>
      <vt:lpstr>4.  자율주행 구현</vt:lpstr>
      <vt:lpstr>4.  자율주행 구현</vt:lpstr>
      <vt:lpstr>4.  자율주행 구현</vt:lpstr>
      <vt:lpstr>5.  탐지 기능 추가</vt:lpstr>
      <vt:lpstr>5.  탐지 기능 추가</vt:lpstr>
      <vt:lpstr>5.  탐지 기능 추가</vt:lpstr>
      <vt:lpstr>5.  탐지 기능 추가</vt:lpstr>
      <vt:lpstr>6.  통합 테스트</vt:lpstr>
      <vt:lpstr>6.  통합 테스트</vt:lpstr>
      <vt:lpstr>PowerPoint 프레젠테이션</vt:lpstr>
      <vt:lpstr>1.  학습한 모델의 테스트 중 발생한 문제</vt:lpstr>
      <vt:lpstr>1.  학습한 모델의 테스트 중 발생한 문제</vt:lpstr>
      <vt:lpstr>2.  자율주행 데이터 수집 중 발생한 문제</vt:lpstr>
      <vt:lpstr>3.  주행 시 모터가 정상 작동하지 않는 문제</vt:lpstr>
      <vt:lpstr>3.  주행 시 모터가 정상 작동하지 않는 문제</vt:lpstr>
      <vt:lpstr>4.  웹캠 성능으로 인한 문제</vt:lpstr>
      <vt:lpstr>5.  라즈베리 파이의 성능 부족으로 인한 문제</vt:lpstr>
      <vt:lpstr>5.  라즈베리 파이의 성능 부족으로 인한 문제</vt:lpstr>
      <vt:lpstr>6.  객체 탐지 시 오인식하는 문제</vt:lpstr>
      <vt:lpstr>6.  객체 탐지 시 오인식하는 문제</vt:lpstr>
      <vt:lpstr>PowerPoint 프레젠테이션</vt:lpstr>
      <vt:lpstr>1.  시연 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Ohjoon Kwon</cp:lastModifiedBy>
  <cp:revision>1</cp:revision>
  <dcterms:created xsi:type="dcterms:W3CDTF">2021-02-15T04:10:01Z</dcterms:created>
  <dcterms:modified xsi:type="dcterms:W3CDTF">2024-05-22T00:05:38Z</dcterms:modified>
</cp:coreProperties>
</file>